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256" r:id="rId2"/>
    <p:sldId id="344" r:id="rId3"/>
    <p:sldId id="378" r:id="rId4"/>
    <p:sldId id="383" r:id="rId5"/>
    <p:sldId id="347" r:id="rId6"/>
    <p:sldId id="384" r:id="rId7"/>
    <p:sldId id="300" r:id="rId8"/>
    <p:sldId id="357" r:id="rId9"/>
    <p:sldId id="361" r:id="rId10"/>
    <p:sldId id="355" r:id="rId11"/>
    <p:sldId id="375" r:id="rId12"/>
    <p:sldId id="363" r:id="rId13"/>
    <p:sldId id="370" r:id="rId14"/>
    <p:sldId id="376" r:id="rId15"/>
    <p:sldId id="364" r:id="rId16"/>
    <p:sldId id="377" r:id="rId17"/>
    <p:sldId id="365" r:id="rId18"/>
    <p:sldId id="373" r:id="rId19"/>
    <p:sldId id="380" r:id="rId20"/>
    <p:sldId id="381" r:id="rId21"/>
    <p:sldId id="337" r:id="rId22"/>
    <p:sldId id="382" r:id="rId23"/>
    <p:sldId id="279" r:id="rId24"/>
    <p:sldId id="372" r:id="rId25"/>
    <p:sldId id="319" r:id="rId26"/>
    <p:sldId id="368" r:id="rId27"/>
    <p:sldId id="369"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46B"/>
    <a:srgbClr val="C3797D"/>
    <a:srgbClr val="C2797D"/>
    <a:srgbClr val="E08C8C"/>
    <a:srgbClr val="F39A96"/>
    <a:srgbClr val="91B73C"/>
    <a:srgbClr val="6BC7CA"/>
    <a:srgbClr val="CD90FB"/>
    <a:srgbClr val="F07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autoAdjust="0"/>
    <p:restoredTop sz="73611" autoAdjust="0"/>
  </p:normalViewPr>
  <p:slideViewPr>
    <p:cSldViewPr snapToGrid="0" showGuides="1">
      <p:cViewPr>
        <p:scale>
          <a:sx n="96" d="100"/>
          <a:sy n="96" d="100"/>
        </p:scale>
        <p:origin x="144" y="5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27.05.2019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27.05.2019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053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verified when comparing confusion matrices for the two models. We are looking where the errors are and how many are across more than two floors.</a:t>
            </a:r>
          </a:p>
        </p:txBody>
      </p:sp>
      <p:sp>
        <p:nvSpPr>
          <p:cNvPr id="4" name="Slide Number Placeholder 3"/>
          <p:cNvSpPr>
            <a:spLocks noGrp="1"/>
          </p:cNvSpPr>
          <p:nvPr>
            <p:ph type="sldNum" sz="quarter" idx="5"/>
          </p:nvPr>
        </p:nvSpPr>
        <p:spPr/>
        <p:txBody>
          <a:bodyPr/>
          <a:lstStyle/>
          <a:p>
            <a:fld id="{DDAC6CC0-914F-4A6F-B8FE-1137B7ABBBE0}" type="slidenum">
              <a:rPr lang="ru-RU" smtClean="0"/>
              <a:t>10</a:t>
            </a:fld>
            <a:endParaRPr lang="ru-RU" dirty="0"/>
          </a:p>
        </p:txBody>
      </p:sp>
    </p:spTree>
    <p:extLst>
      <p:ext uri="{BB962C8B-B14F-4D97-AF65-F5344CB8AC3E}">
        <p14:creationId xmlns:p14="http://schemas.microsoft.com/office/powerpoint/2010/main" val="164041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Having predicted the building, we now move on to the floors.</a:t>
            </a:r>
          </a:p>
          <a:p>
            <a:endParaRPr lang="en-US" dirty="0"/>
          </a:p>
          <a:p>
            <a:r>
              <a:rPr lang="en-US" dirty="0"/>
              <a:t>First we divide the training and validation sets into three – one for each building with their building and WAPs.</a:t>
            </a:r>
          </a:p>
          <a:p>
            <a:endParaRPr lang="en-US" dirty="0"/>
          </a:p>
          <a:p>
            <a:r>
              <a:rPr lang="en-US" dirty="0"/>
              <a:t>Produce models to compare and make predictions in the same way as in the previous step.</a:t>
            </a:r>
          </a:p>
        </p:txBody>
      </p:sp>
      <p:sp>
        <p:nvSpPr>
          <p:cNvPr id="4" name="Slide Number Placeholder 3"/>
          <p:cNvSpPr>
            <a:spLocks noGrp="1"/>
          </p:cNvSpPr>
          <p:nvPr>
            <p:ph type="sldNum" sz="quarter" idx="5"/>
          </p:nvPr>
        </p:nvSpPr>
        <p:spPr/>
        <p:txBody>
          <a:bodyPr/>
          <a:lstStyle/>
          <a:p>
            <a:fld id="{DDAC6CC0-914F-4A6F-B8FE-1137B7ABBBE0}" type="slidenum">
              <a:rPr lang="ru-RU" smtClean="0"/>
              <a:t>11</a:t>
            </a:fld>
            <a:endParaRPr lang="ru-RU" dirty="0"/>
          </a:p>
        </p:txBody>
      </p:sp>
    </p:spTree>
    <p:extLst>
      <p:ext uri="{BB962C8B-B14F-4D97-AF65-F5344CB8AC3E}">
        <p14:creationId xmlns:p14="http://schemas.microsoft.com/office/powerpoint/2010/main" val="2068159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Assessing these results, it would seem that the RF model is best for building 0 and building 1. And GBM for building 2.</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12</a:t>
            </a:fld>
            <a:endParaRPr lang="ru-RU" dirty="0"/>
          </a:p>
        </p:txBody>
      </p:sp>
    </p:spTree>
    <p:extLst>
      <p:ext uri="{BB962C8B-B14F-4D97-AF65-F5344CB8AC3E}">
        <p14:creationId xmlns:p14="http://schemas.microsoft.com/office/powerpoint/2010/main" val="11812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the confusion matrices for building 2, and it confirms the GBM is the better for model for this building. And these predictions replace the known floors in the validation set before moving onto the next predictions. This process was repeated for building 0 and building 1.</a:t>
            </a:r>
          </a:p>
        </p:txBody>
      </p:sp>
      <p:sp>
        <p:nvSpPr>
          <p:cNvPr id="4" name="Slide Number Placeholder 3"/>
          <p:cNvSpPr>
            <a:spLocks noGrp="1"/>
          </p:cNvSpPr>
          <p:nvPr>
            <p:ph type="sldNum" sz="quarter" idx="5"/>
          </p:nvPr>
        </p:nvSpPr>
        <p:spPr/>
        <p:txBody>
          <a:bodyPr/>
          <a:lstStyle/>
          <a:p>
            <a:fld id="{DDAC6CC0-914F-4A6F-B8FE-1137B7ABBBE0}" type="slidenum">
              <a:rPr lang="ru-RU" smtClean="0"/>
              <a:t>13</a:t>
            </a:fld>
            <a:endParaRPr lang="ru-RU" dirty="0"/>
          </a:p>
        </p:txBody>
      </p:sp>
    </p:spTree>
    <p:extLst>
      <p:ext uri="{BB962C8B-B14F-4D97-AF65-F5344CB8AC3E}">
        <p14:creationId xmlns:p14="http://schemas.microsoft.com/office/powerpoint/2010/main" val="55204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you can see here is the training set has been expanded to include the floors and the models created for each building. Then applied to the validation set to predict the longitude.</a:t>
            </a:r>
          </a:p>
        </p:txBody>
      </p:sp>
      <p:sp>
        <p:nvSpPr>
          <p:cNvPr id="4" name="Slide Number Placeholder 3"/>
          <p:cNvSpPr>
            <a:spLocks noGrp="1"/>
          </p:cNvSpPr>
          <p:nvPr>
            <p:ph type="sldNum" sz="quarter" idx="5"/>
          </p:nvPr>
        </p:nvSpPr>
        <p:spPr/>
        <p:txBody>
          <a:bodyPr/>
          <a:lstStyle/>
          <a:p>
            <a:fld id="{DDAC6CC0-914F-4A6F-B8FE-1137B7ABBBE0}" type="slidenum">
              <a:rPr lang="ru-RU" smtClean="0"/>
              <a:t>14</a:t>
            </a:fld>
            <a:endParaRPr lang="ru-RU" dirty="0"/>
          </a:p>
        </p:txBody>
      </p:sp>
    </p:spTree>
    <p:extLst>
      <p:ext uri="{BB962C8B-B14F-4D97-AF65-F5344CB8AC3E}">
        <p14:creationId xmlns:p14="http://schemas.microsoft.com/office/powerpoint/2010/main" val="289374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previous steps were classification models. Predicting longitude and latitude are regression models and we have here the error rates for the regression models. With RF producing the best results.</a:t>
            </a:r>
          </a:p>
        </p:txBody>
      </p:sp>
      <p:sp>
        <p:nvSpPr>
          <p:cNvPr id="4" name="Slide Number Placeholder 3"/>
          <p:cNvSpPr>
            <a:spLocks noGrp="1"/>
          </p:cNvSpPr>
          <p:nvPr>
            <p:ph type="sldNum" sz="quarter" idx="5"/>
          </p:nvPr>
        </p:nvSpPr>
        <p:spPr/>
        <p:txBody>
          <a:bodyPr/>
          <a:lstStyle/>
          <a:p>
            <a:fld id="{DDAC6CC0-914F-4A6F-B8FE-1137B7ABBBE0}" type="slidenum">
              <a:rPr lang="ru-RU" smtClean="0"/>
              <a:t>15</a:t>
            </a:fld>
            <a:endParaRPr lang="ru-RU" dirty="0"/>
          </a:p>
        </p:txBody>
      </p:sp>
    </p:spTree>
    <p:extLst>
      <p:ext uri="{BB962C8B-B14F-4D97-AF65-F5344CB8AC3E}">
        <p14:creationId xmlns:p14="http://schemas.microsoft.com/office/powerpoint/2010/main" val="260521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final step is predicting latitude. And you can see that the training sets for each building now include longitude. The process is the same.</a:t>
            </a:r>
          </a:p>
        </p:txBody>
      </p:sp>
      <p:sp>
        <p:nvSpPr>
          <p:cNvPr id="4" name="Slide Number Placeholder 3"/>
          <p:cNvSpPr>
            <a:spLocks noGrp="1"/>
          </p:cNvSpPr>
          <p:nvPr>
            <p:ph type="sldNum" sz="quarter" idx="5"/>
          </p:nvPr>
        </p:nvSpPr>
        <p:spPr/>
        <p:txBody>
          <a:bodyPr/>
          <a:lstStyle/>
          <a:p>
            <a:fld id="{DDAC6CC0-914F-4A6F-B8FE-1137B7ABBBE0}" type="slidenum">
              <a:rPr lang="ru-RU" smtClean="0"/>
              <a:t>16</a:t>
            </a:fld>
            <a:endParaRPr lang="ru-RU" dirty="0"/>
          </a:p>
        </p:txBody>
      </p:sp>
    </p:spTree>
    <p:extLst>
      <p:ext uri="{BB962C8B-B14F-4D97-AF65-F5344CB8AC3E}">
        <p14:creationId xmlns:p14="http://schemas.microsoft.com/office/powerpoint/2010/main" val="41085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the error rates here, it is important to remember that they are models that include the predicted variables in the validation sets.</a:t>
            </a:r>
          </a:p>
        </p:txBody>
      </p:sp>
      <p:sp>
        <p:nvSpPr>
          <p:cNvPr id="4" name="Slide Number Placeholder 3"/>
          <p:cNvSpPr>
            <a:spLocks noGrp="1"/>
          </p:cNvSpPr>
          <p:nvPr>
            <p:ph type="sldNum" sz="quarter" idx="5"/>
          </p:nvPr>
        </p:nvSpPr>
        <p:spPr/>
        <p:txBody>
          <a:bodyPr/>
          <a:lstStyle/>
          <a:p>
            <a:fld id="{DDAC6CC0-914F-4A6F-B8FE-1137B7ABBBE0}" type="slidenum">
              <a:rPr lang="ru-RU" smtClean="0"/>
              <a:t>17</a:t>
            </a:fld>
            <a:endParaRPr lang="ru-RU" dirty="0"/>
          </a:p>
        </p:txBody>
      </p:sp>
    </p:spTree>
    <p:extLst>
      <p:ext uri="{BB962C8B-B14F-4D97-AF65-F5344CB8AC3E}">
        <p14:creationId xmlns:p14="http://schemas.microsoft.com/office/powerpoint/2010/main" val="426276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take a moment to look at plots of the errors when predicting longitude and latitude, we can see that they essentially have a normal distribution. However, building two in particular has extreme outliers.</a:t>
            </a:r>
          </a:p>
        </p:txBody>
      </p:sp>
      <p:sp>
        <p:nvSpPr>
          <p:cNvPr id="4" name="Slide Number Placeholder 3"/>
          <p:cNvSpPr>
            <a:spLocks noGrp="1"/>
          </p:cNvSpPr>
          <p:nvPr>
            <p:ph type="sldNum" sz="quarter" idx="5"/>
          </p:nvPr>
        </p:nvSpPr>
        <p:spPr/>
        <p:txBody>
          <a:bodyPr/>
          <a:lstStyle/>
          <a:p>
            <a:fld id="{DDAC6CC0-914F-4A6F-B8FE-1137B7ABBBE0}" type="slidenum">
              <a:rPr lang="ru-RU" smtClean="0"/>
              <a:t>18</a:t>
            </a:fld>
            <a:endParaRPr lang="ru-RU" dirty="0"/>
          </a:p>
        </p:txBody>
      </p:sp>
    </p:spTree>
    <p:extLst>
      <p:ext uri="{BB962C8B-B14F-4D97-AF65-F5344CB8AC3E}">
        <p14:creationId xmlns:p14="http://schemas.microsoft.com/office/powerpoint/2010/main" val="133099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plots of errors against longitude and latitude. Building 0 and Building 1 look essentially ok.</a:t>
            </a:r>
          </a:p>
        </p:txBody>
      </p:sp>
      <p:sp>
        <p:nvSpPr>
          <p:cNvPr id="4" name="Slide Number Placeholder 3"/>
          <p:cNvSpPr>
            <a:spLocks noGrp="1"/>
          </p:cNvSpPr>
          <p:nvPr>
            <p:ph type="sldNum" sz="quarter" idx="5"/>
          </p:nvPr>
        </p:nvSpPr>
        <p:spPr/>
        <p:txBody>
          <a:bodyPr/>
          <a:lstStyle/>
          <a:p>
            <a:fld id="{DDAC6CC0-914F-4A6F-B8FE-1137B7ABBBE0}" type="slidenum">
              <a:rPr lang="ru-RU" smtClean="0"/>
              <a:t>19</a:t>
            </a:fld>
            <a:endParaRPr lang="ru-RU" dirty="0"/>
          </a:p>
        </p:txBody>
      </p:sp>
    </p:spTree>
    <p:extLst>
      <p:ext uri="{BB962C8B-B14F-4D97-AF65-F5344CB8AC3E}">
        <p14:creationId xmlns:p14="http://schemas.microsoft.com/office/powerpoint/2010/main" val="246266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The aim of this project is to asses the </a:t>
            </a:r>
            <a:r>
              <a:rPr lang="en-GB" sz="1100" dirty="0" err="1"/>
              <a:t>abiity</a:t>
            </a:r>
            <a:r>
              <a:rPr lang="en-GB" sz="1100" dirty="0"/>
              <a:t> of </a:t>
            </a:r>
            <a:r>
              <a:rPr lang="en-GB" sz="1100" dirty="0" err="1"/>
              <a:t>wif</a:t>
            </a:r>
            <a:r>
              <a:rPr lang="en-GB" sz="1100" dirty="0"/>
              <a:t> fingerprinting to determine if we should recommend</a:t>
            </a:r>
          </a:p>
          <a:p>
            <a:pPr marL="457200" indent="-457200">
              <a:buFont typeface="Arial" panose="020B0604020202020204" pitchFamily="34" charset="0"/>
              <a:buChar char="•"/>
            </a:pPr>
            <a:endParaRPr lang="en-GB" sz="1100" dirty="0"/>
          </a:p>
          <a:p>
            <a:pPr marL="457200" indent="-457200">
              <a:buFont typeface="Arial" panose="020B0604020202020204" pitchFamily="34" charset="0"/>
              <a:buChar char="•"/>
            </a:pPr>
            <a:r>
              <a:rPr lang="en-GB" sz="1200" b="0" i="0" kern="1200" dirty="0">
                <a:solidFill>
                  <a:schemeClr val="tx1"/>
                </a:solidFill>
                <a:effectLst/>
                <a:latin typeface="+mn-lt"/>
                <a:ea typeface="+mn-ea"/>
                <a:cs typeface="+mn-cs"/>
              </a:rPr>
              <a:t>Evaluate multiple machine learning models to see which produces the best result, enabling us to make a recommendation to our client.</a:t>
            </a: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a:t>
            </a:fld>
            <a:endParaRPr lang="ru-RU" dirty="0"/>
          </a:p>
        </p:txBody>
      </p:sp>
    </p:spTree>
    <p:extLst>
      <p:ext uri="{BB962C8B-B14F-4D97-AF65-F5344CB8AC3E}">
        <p14:creationId xmlns:p14="http://schemas.microsoft.com/office/powerpoint/2010/main" val="56816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However, we can see in this plot of building 2, the extreme outliers. It is clear that these predictions were assigned to building 2 when they should have been assigned to building 1 and building 0. The errors were then carried through by the waterfall method.</a:t>
            </a:r>
          </a:p>
        </p:txBody>
      </p:sp>
      <p:sp>
        <p:nvSpPr>
          <p:cNvPr id="4" name="Slide Number Placeholder 3"/>
          <p:cNvSpPr>
            <a:spLocks noGrp="1"/>
          </p:cNvSpPr>
          <p:nvPr>
            <p:ph type="sldNum" sz="quarter" idx="5"/>
          </p:nvPr>
        </p:nvSpPr>
        <p:spPr/>
        <p:txBody>
          <a:bodyPr/>
          <a:lstStyle/>
          <a:p>
            <a:fld id="{DDAC6CC0-914F-4A6F-B8FE-1137B7ABBBE0}" type="slidenum">
              <a:rPr lang="ru-RU" smtClean="0"/>
              <a:t>20</a:t>
            </a:fld>
            <a:endParaRPr lang="ru-RU" dirty="0"/>
          </a:p>
        </p:txBody>
      </p:sp>
    </p:spTree>
    <p:extLst>
      <p:ext uri="{BB962C8B-B14F-4D97-AF65-F5344CB8AC3E}">
        <p14:creationId xmlns:p14="http://schemas.microsoft.com/office/powerpoint/2010/main" val="278579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21</a:t>
            </a:fld>
            <a:endParaRPr lang="ru-RU" dirty="0"/>
          </a:p>
        </p:txBody>
      </p:sp>
    </p:spTree>
    <p:extLst>
      <p:ext uri="{BB962C8B-B14F-4D97-AF65-F5344CB8AC3E}">
        <p14:creationId xmlns:p14="http://schemas.microsoft.com/office/powerpoint/2010/main" val="551762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22</a:t>
            </a:fld>
            <a:endParaRPr lang="ru-RU" dirty="0"/>
          </a:p>
        </p:txBody>
      </p:sp>
    </p:spTree>
    <p:extLst>
      <p:ext uri="{BB962C8B-B14F-4D97-AF65-F5344CB8AC3E}">
        <p14:creationId xmlns:p14="http://schemas.microsoft.com/office/powerpoint/2010/main" val="4744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23</a:t>
            </a:fld>
            <a:endParaRPr lang="ru-RU" dirty="0"/>
          </a:p>
        </p:txBody>
      </p:sp>
    </p:spTree>
    <p:extLst>
      <p:ext uri="{BB962C8B-B14F-4D97-AF65-F5344CB8AC3E}">
        <p14:creationId xmlns:p14="http://schemas.microsoft.com/office/powerpoint/2010/main" val="96390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24</a:t>
            </a:fld>
            <a:endParaRPr lang="ru-RU" dirty="0"/>
          </a:p>
        </p:txBody>
      </p:sp>
    </p:spTree>
    <p:extLst>
      <p:ext uri="{BB962C8B-B14F-4D97-AF65-F5344CB8AC3E}">
        <p14:creationId xmlns:p14="http://schemas.microsoft.com/office/powerpoint/2010/main" val="408717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25</a:t>
            </a:fld>
            <a:endParaRPr lang="ru-RU" dirty="0"/>
          </a:p>
        </p:txBody>
      </p:sp>
    </p:spTree>
    <p:extLst>
      <p:ext uri="{BB962C8B-B14F-4D97-AF65-F5344CB8AC3E}">
        <p14:creationId xmlns:p14="http://schemas.microsoft.com/office/powerpoint/2010/main" val="63513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26</a:t>
            </a:fld>
            <a:endParaRPr lang="ru-RU" dirty="0"/>
          </a:p>
        </p:txBody>
      </p:sp>
    </p:spTree>
    <p:extLst>
      <p:ext uri="{BB962C8B-B14F-4D97-AF65-F5344CB8AC3E}">
        <p14:creationId xmlns:p14="http://schemas.microsoft.com/office/powerpoint/2010/main" val="3422030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27</a:t>
            </a:fld>
            <a:endParaRPr lang="ru-RU" dirty="0"/>
          </a:p>
        </p:txBody>
      </p:sp>
    </p:spTree>
    <p:extLst>
      <p:ext uri="{BB962C8B-B14F-4D97-AF65-F5344CB8AC3E}">
        <p14:creationId xmlns:p14="http://schemas.microsoft.com/office/powerpoint/2010/main" val="101839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r>
              <a:rPr lang="en-US" dirty="0"/>
              <a:t>This presentation will present the case for why we should recommend the model we have developed to our client</a:t>
            </a:r>
          </a:p>
        </p:txBody>
      </p:sp>
      <p:sp>
        <p:nvSpPr>
          <p:cNvPr id="4" name="Slide Number Placeholder 3"/>
          <p:cNvSpPr>
            <a:spLocks noGrp="1"/>
          </p:cNvSpPr>
          <p:nvPr>
            <p:ph type="sldNum" sz="quarter" idx="5"/>
          </p:nvPr>
        </p:nvSpPr>
        <p:spPr/>
        <p:txBody>
          <a:bodyPr/>
          <a:lstStyle/>
          <a:p>
            <a:fld id="{DDAC6CC0-914F-4A6F-B8FE-1137B7ABBBE0}" type="slidenum">
              <a:rPr lang="ru-RU" smtClean="0"/>
              <a:t>3</a:t>
            </a:fld>
            <a:endParaRPr lang="ru-RU" dirty="0"/>
          </a:p>
        </p:txBody>
      </p:sp>
    </p:spTree>
    <p:extLst>
      <p:ext uri="{BB962C8B-B14F-4D97-AF65-F5344CB8AC3E}">
        <p14:creationId xmlns:p14="http://schemas.microsoft.com/office/powerpoint/2010/main" val="165248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4</a:t>
            </a:fld>
            <a:endParaRPr lang="ru-RU" dirty="0"/>
          </a:p>
        </p:txBody>
      </p:sp>
    </p:spTree>
    <p:extLst>
      <p:ext uri="{BB962C8B-B14F-4D97-AF65-F5344CB8AC3E}">
        <p14:creationId xmlns:p14="http://schemas.microsoft.com/office/powerpoint/2010/main" val="132505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Let’s just take a moment to remind ourselves about the dataset and information and were given to work with.</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5</a:t>
            </a:fld>
            <a:endParaRPr lang="ru-RU" dirty="0"/>
          </a:p>
        </p:txBody>
      </p:sp>
    </p:spTree>
    <p:extLst>
      <p:ext uri="{BB962C8B-B14F-4D97-AF65-F5344CB8AC3E}">
        <p14:creationId xmlns:p14="http://schemas.microsoft.com/office/powerpoint/2010/main" val="350743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Let’s just take a moment to remind ourselves about the dataset and information and were given to work with.</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6</a:t>
            </a:fld>
            <a:endParaRPr lang="ru-RU" dirty="0"/>
          </a:p>
        </p:txBody>
      </p:sp>
    </p:spTree>
    <p:extLst>
      <p:ext uri="{BB962C8B-B14F-4D97-AF65-F5344CB8AC3E}">
        <p14:creationId xmlns:p14="http://schemas.microsoft.com/office/powerpoint/2010/main" val="399452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a result of our pre-processing, we removed…</a:t>
            </a:r>
          </a:p>
          <a:p>
            <a:endParaRPr lang="en-US" dirty="0"/>
          </a:p>
          <a:p>
            <a:r>
              <a:rPr lang="en-US" dirty="0"/>
              <a:t>WAPs with a mean of 100, this means they were not receiving a signal</a:t>
            </a:r>
          </a:p>
          <a:p>
            <a:r>
              <a:rPr lang="en-US" dirty="0"/>
              <a:t>All data for user 6 whose readings regularly suggested they were literally inside the sensors – obviously not possible.</a:t>
            </a:r>
          </a:p>
          <a:p>
            <a:r>
              <a:rPr lang="en-US" dirty="0"/>
              <a:t>The variance for a WAP should be wide and any WAP with a variance lower than 5 was removed.</a:t>
            </a:r>
          </a:p>
          <a:p>
            <a:r>
              <a:rPr lang="en-US" dirty="0"/>
              <a:t>Relative position, space ID and the timestamp were also removed.</a:t>
            </a:r>
          </a:p>
          <a:p>
            <a:endParaRPr lang="en-US" dirty="0"/>
          </a:p>
          <a:p>
            <a:r>
              <a:rPr lang="en-US" dirty="0"/>
              <a:t>Some WAP values were changed. Those of 100 were replace with -105. </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7</a:t>
            </a:fld>
            <a:endParaRPr lang="ru-RU" dirty="0"/>
          </a:p>
        </p:txBody>
      </p:sp>
    </p:spTree>
    <p:extLst>
      <p:ext uri="{BB962C8B-B14F-4D97-AF65-F5344CB8AC3E}">
        <p14:creationId xmlns:p14="http://schemas.microsoft.com/office/powerpoint/2010/main" val="269420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modelling follows the waterfall methodology. As each prediction stage, the predictions from the previous stage are added into the validation set to make the new variables predictions.</a:t>
            </a:r>
          </a:p>
          <a:p>
            <a:endParaRPr lang="en-US" dirty="0"/>
          </a:p>
          <a:p>
            <a:r>
              <a:rPr lang="en-US" dirty="0"/>
              <a:t>So we begin by predicting the building using the WAPs in the training set. Produce RF and GBM prediction models. And then apply to the model to the validation set to predict the buildings.</a:t>
            </a:r>
          </a:p>
          <a:p>
            <a:endParaRPr lang="en-US" dirty="0"/>
          </a:p>
          <a:p>
            <a:r>
              <a:rPr lang="en-US" dirty="0"/>
              <a:t>RF and GBM models are good choices because…</a:t>
            </a:r>
          </a:p>
          <a:p>
            <a:endParaRPr lang="en-US" dirty="0"/>
          </a:p>
          <a:p>
            <a:r>
              <a:rPr lang="en-US" dirty="0"/>
              <a:t>They are also available as part of the H2O package whose speed is appreciated when working on a large dataset.</a:t>
            </a:r>
          </a:p>
        </p:txBody>
      </p:sp>
      <p:sp>
        <p:nvSpPr>
          <p:cNvPr id="4" name="Slide Number Placeholder 3"/>
          <p:cNvSpPr>
            <a:spLocks noGrp="1"/>
          </p:cNvSpPr>
          <p:nvPr>
            <p:ph type="sldNum" sz="quarter" idx="5"/>
          </p:nvPr>
        </p:nvSpPr>
        <p:spPr/>
        <p:txBody>
          <a:bodyPr/>
          <a:lstStyle/>
          <a:p>
            <a:fld id="{DDAC6CC0-914F-4A6F-B8FE-1137B7ABBBE0}" type="slidenum">
              <a:rPr lang="ru-RU" smtClean="0"/>
              <a:t>8</a:t>
            </a:fld>
            <a:endParaRPr lang="ru-RU" dirty="0"/>
          </a:p>
        </p:txBody>
      </p:sp>
    </p:spTree>
    <p:extLst>
      <p:ext uri="{BB962C8B-B14F-4D97-AF65-F5344CB8AC3E}">
        <p14:creationId xmlns:p14="http://schemas.microsoft.com/office/powerpoint/2010/main" val="158812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Returning to the building predictions. We can see here the accuracy of the models and the table suggests the RF model has the best accuracy.</a:t>
            </a:r>
          </a:p>
        </p:txBody>
      </p:sp>
      <p:sp>
        <p:nvSpPr>
          <p:cNvPr id="4" name="Slide Number Placeholder 3"/>
          <p:cNvSpPr>
            <a:spLocks noGrp="1"/>
          </p:cNvSpPr>
          <p:nvPr>
            <p:ph type="sldNum" sz="quarter" idx="5"/>
          </p:nvPr>
        </p:nvSpPr>
        <p:spPr/>
        <p:txBody>
          <a:bodyPr/>
          <a:lstStyle/>
          <a:p>
            <a:fld id="{DDAC6CC0-914F-4A6F-B8FE-1137B7ABBBE0}" type="slidenum">
              <a:rPr lang="ru-RU" smtClean="0"/>
              <a:t>9</a:t>
            </a:fld>
            <a:endParaRPr lang="ru-RU" dirty="0"/>
          </a:p>
        </p:txBody>
      </p:sp>
    </p:spTree>
    <p:extLst>
      <p:ext uri="{BB962C8B-B14F-4D97-AF65-F5344CB8AC3E}">
        <p14:creationId xmlns:p14="http://schemas.microsoft.com/office/powerpoint/2010/main" val="166823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5/27/19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5/27/19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tiff"/><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tiff"/><Relationship Id="rId5" Type="http://schemas.openxmlformats.org/officeDocument/2006/relationships/image" Target="../media/image13.tiff"/><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0" y="494188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Where is everyone?</a:t>
            </a:r>
          </a:p>
        </p:txBody>
      </p:sp>
      <p:pic>
        <p:nvPicPr>
          <p:cNvPr id="11" name="Picture 10">
            <a:extLst>
              <a:ext uri="{FF2B5EF4-FFF2-40B4-BE49-F238E27FC236}">
                <a16:creationId xmlns:a16="http://schemas.microsoft.com/office/drawing/2014/main" id="{AE08F58B-FB10-6544-9166-FFECEBA30C96}"/>
              </a:ext>
            </a:extLst>
          </p:cNvPr>
          <p:cNvPicPr>
            <a:picLocks noChangeAspect="1"/>
          </p:cNvPicPr>
          <p:nvPr/>
        </p:nvPicPr>
        <p:blipFill rotWithShape="1">
          <a:blip r:embed="rId3"/>
          <a:srcRect r="14257"/>
          <a:stretch/>
        </p:blipFill>
        <p:spPr>
          <a:xfrm>
            <a:off x="2317415" y="0"/>
            <a:ext cx="7525085" cy="4601325"/>
          </a:xfrm>
          <a:prstGeom prst="rect">
            <a:avLst/>
          </a:prstGeom>
        </p:spPr>
      </p:pic>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9483363" cy="1039712"/>
          </a:xfrm>
        </p:spPr>
        <p:txBody>
          <a:bodyPr>
            <a:normAutofit/>
          </a:bodyPr>
          <a:lstStyle/>
          <a:p>
            <a:pPr lvl="0"/>
            <a:r>
              <a:rPr lang="en-GB" dirty="0">
                <a:solidFill>
                  <a:schemeClr val="tx2"/>
                </a:solidFill>
              </a:rPr>
              <a:t>Predicting the building: confusion matrices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3588810098"/>
              </p:ext>
            </p:extLst>
          </p:nvPr>
        </p:nvGraphicFramePr>
        <p:xfrm>
          <a:off x="1168546" y="2725446"/>
          <a:ext cx="4916385" cy="2095929"/>
        </p:xfrm>
        <a:graphic>
          <a:graphicData uri="http://schemas.openxmlformats.org/drawingml/2006/table">
            <a:tbl>
              <a:tblPr firstRow="1" bandRow="1">
                <a:tableStyleId>{16D9F66E-5EB9-4882-86FB-DCBF35E3C3E4}</a:tableStyleId>
              </a:tblPr>
              <a:tblGrid>
                <a:gridCol w="1638795">
                  <a:extLst>
                    <a:ext uri="{9D8B030D-6E8A-4147-A177-3AD203B41FA5}">
                      <a16:colId xmlns:a16="http://schemas.microsoft.com/office/drawing/2014/main" val="3309955784"/>
                    </a:ext>
                  </a:extLst>
                </a:gridCol>
                <a:gridCol w="1638795">
                  <a:extLst>
                    <a:ext uri="{9D8B030D-6E8A-4147-A177-3AD203B41FA5}">
                      <a16:colId xmlns:a16="http://schemas.microsoft.com/office/drawing/2014/main" val="2485179494"/>
                    </a:ext>
                  </a:extLst>
                </a:gridCol>
                <a:gridCol w="1638795">
                  <a:extLst>
                    <a:ext uri="{9D8B030D-6E8A-4147-A177-3AD203B41FA5}">
                      <a16:colId xmlns:a16="http://schemas.microsoft.com/office/drawing/2014/main" val="2804233445"/>
                    </a:ext>
                  </a:extLst>
                </a:gridCol>
              </a:tblGrid>
              <a:tr h="698643">
                <a:tc>
                  <a:txBody>
                    <a:bodyPr/>
                    <a:lstStyle/>
                    <a:p>
                      <a:pPr algn="ctr"/>
                      <a:r>
                        <a:rPr lang="en-US" sz="3200" dirty="0"/>
                        <a:t>535</a:t>
                      </a:r>
                    </a:p>
                  </a:txBody>
                  <a:tcPr anchor="ctr"/>
                </a:tc>
                <a:tc>
                  <a:txBody>
                    <a:bodyPr/>
                    <a:lstStyle/>
                    <a:p>
                      <a:pPr algn="ctr"/>
                      <a:r>
                        <a:rPr lang="en-US" sz="32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algn="ctr"/>
                      <a:r>
                        <a:rPr lang="en-US" sz="3200" b="1" dirty="0"/>
                        <a:t>304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268</a:t>
                      </a:r>
                    </a:p>
                  </a:txBody>
                  <a:tcPr anchor="ctr"/>
                </a:tc>
                <a:extLst>
                  <a:ext uri="{0D108BD9-81ED-4DB2-BD59-A6C34878D82A}">
                    <a16:rowId xmlns:a16="http://schemas.microsoft.com/office/drawing/2014/main" val="2304727867"/>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212732"/>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2</a:t>
            </a:r>
          </a:p>
        </p:txBody>
      </p:sp>
      <p:sp>
        <p:nvSpPr>
          <p:cNvPr id="10" name="TextBox 9">
            <a:extLst>
              <a:ext uri="{FF2B5EF4-FFF2-40B4-BE49-F238E27FC236}">
                <a16:creationId xmlns:a16="http://schemas.microsoft.com/office/drawing/2014/main" id="{0F771A27-9571-0F49-87D2-D3413F07738A}"/>
              </a:ext>
            </a:extLst>
          </p:cNvPr>
          <p:cNvSpPr txBox="1"/>
          <p:nvPr/>
        </p:nvSpPr>
        <p:spPr>
          <a:xfrm>
            <a:off x="3287069"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243383" y="4912085"/>
            <a:ext cx="4087372" cy="1200329"/>
          </a:xfrm>
          <a:prstGeom prst="rect">
            <a:avLst/>
          </a:prstGeom>
          <a:noFill/>
        </p:spPr>
        <p:txBody>
          <a:bodyPr wrap="square" rtlCol="0">
            <a:spAutoFit/>
          </a:bodyPr>
          <a:lstStyle/>
          <a:p>
            <a:r>
              <a:rPr lang="en-US" sz="2400" b="1" dirty="0">
                <a:solidFill>
                  <a:schemeClr val="tx2"/>
                </a:solidFill>
              </a:rPr>
              <a:t>These predictions replace the known buildings in the validation set</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2541258402"/>
              </p:ext>
            </p:extLst>
          </p:nvPr>
        </p:nvGraphicFramePr>
        <p:xfrm>
          <a:off x="6973277" y="2750515"/>
          <a:ext cx="4916385" cy="2095929"/>
        </p:xfrm>
        <a:graphic>
          <a:graphicData uri="http://schemas.openxmlformats.org/drawingml/2006/table">
            <a:tbl>
              <a:tblPr firstRow="1" bandRow="1">
                <a:tableStyleId>{16D9F66E-5EB9-4882-86FB-DCBF35E3C3E4}</a:tableStyleId>
              </a:tblPr>
              <a:tblGrid>
                <a:gridCol w="1638795">
                  <a:extLst>
                    <a:ext uri="{9D8B030D-6E8A-4147-A177-3AD203B41FA5}">
                      <a16:colId xmlns:a16="http://schemas.microsoft.com/office/drawing/2014/main" val="3309955784"/>
                    </a:ext>
                  </a:extLst>
                </a:gridCol>
                <a:gridCol w="1638795">
                  <a:extLst>
                    <a:ext uri="{9D8B030D-6E8A-4147-A177-3AD203B41FA5}">
                      <a16:colId xmlns:a16="http://schemas.microsoft.com/office/drawing/2014/main" val="2485179494"/>
                    </a:ext>
                  </a:extLst>
                </a:gridCol>
                <a:gridCol w="1638795">
                  <a:extLst>
                    <a:ext uri="{9D8B030D-6E8A-4147-A177-3AD203B41FA5}">
                      <a16:colId xmlns:a16="http://schemas.microsoft.com/office/drawing/2014/main" val="2804233445"/>
                    </a:ext>
                  </a:extLst>
                </a:gridCol>
              </a:tblGrid>
              <a:tr h="698643">
                <a:tc>
                  <a:txBody>
                    <a:bodyPr/>
                    <a:lstStyle/>
                    <a:p>
                      <a:pPr algn="ctr"/>
                      <a:r>
                        <a:rPr lang="en-US" sz="3200" dirty="0"/>
                        <a:t>509</a:t>
                      </a:r>
                    </a:p>
                  </a:txBody>
                  <a:tcPr anchor="ctr"/>
                </a:tc>
                <a:tc>
                  <a:txBody>
                    <a:bodyPr/>
                    <a:lstStyle/>
                    <a:p>
                      <a:pPr algn="ctr"/>
                      <a:r>
                        <a:rPr lang="en-US" sz="32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27</a:t>
                      </a:r>
                    </a:p>
                  </a:txBody>
                  <a:tcPr anchor="ctr"/>
                </a:tc>
                <a:tc>
                  <a:txBody>
                    <a:bodyPr/>
                    <a:lstStyle/>
                    <a:p>
                      <a:pPr algn="ctr"/>
                      <a:r>
                        <a:rPr lang="en-US" sz="3200" b="1" dirty="0"/>
                        <a:t>306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5</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263</a:t>
                      </a:r>
                    </a:p>
                  </a:txBody>
                  <a:tcPr anchor="ctr"/>
                </a:tc>
                <a:extLst>
                  <a:ext uri="{0D108BD9-81ED-4DB2-BD59-A6C34878D82A}">
                    <a16:rowId xmlns:a16="http://schemas.microsoft.com/office/drawing/2014/main" val="2304727867"/>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76510" y="4206805"/>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10712145" y="2217361"/>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9025300" y="2233402"/>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5-Point Star 23">
            <a:extLst>
              <a:ext uri="{FF2B5EF4-FFF2-40B4-BE49-F238E27FC236}">
                <a16:creationId xmlns:a16="http://schemas.microsoft.com/office/drawing/2014/main" id="{0883F9AD-3295-D34D-863E-A726691E6382}"/>
              </a:ext>
            </a:extLst>
          </p:cNvPr>
          <p:cNvSpPr/>
          <p:nvPr/>
        </p:nvSpPr>
        <p:spPr>
          <a:xfrm>
            <a:off x="119778" y="4700666"/>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floor</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04812" y="1509281"/>
            <a:ext cx="3765576" cy="954107"/>
          </a:xfrm>
          <a:prstGeom prst="rect">
            <a:avLst/>
          </a:prstGeom>
          <a:noFill/>
        </p:spPr>
        <p:txBody>
          <a:bodyPr wrap="square" rtlCol="0">
            <a:spAutoFit/>
          </a:bodyPr>
          <a:lstStyle/>
          <a:p>
            <a:r>
              <a:rPr lang="en-US" sz="2800" dirty="0"/>
              <a:t>Split the training set </a:t>
            </a:r>
            <a:br>
              <a:rPr lang="en-US" sz="2800" dirty="0"/>
            </a:br>
            <a:r>
              <a:rPr lang="en-US" sz="2800" dirty="0"/>
              <a:t>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4310521" y="3190182"/>
            <a:ext cx="2104889" cy="1815882"/>
          </a:xfrm>
          <a:prstGeom prst="rect">
            <a:avLst/>
          </a:prstGeom>
          <a:noFill/>
        </p:spPr>
        <p:txBody>
          <a:bodyPr wrap="square" rtlCol="0">
            <a:spAutoFit/>
          </a:bodyPr>
          <a:lstStyle/>
          <a:p>
            <a:r>
              <a:rPr lang="en-US" sz="28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3254084" y="3629200"/>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1305364" y="3487574"/>
            <a:ext cx="1739749" cy="983851"/>
            <a:chOff x="1280273" y="2399317"/>
            <a:chExt cx="173974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1328399" y="4614402"/>
            <a:ext cx="1739749" cy="983851"/>
            <a:chOff x="1280273" y="2399317"/>
            <a:chExt cx="173974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8570370" y="1404065"/>
            <a:ext cx="3596097" cy="1815882"/>
          </a:xfrm>
          <a:prstGeom prst="rect">
            <a:avLst/>
          </a:prstGeom>
          <a:noFill/>
        </p:spPr>
        <p:txBody>
          <a:bodyPr wrap="square" rtlCol="0">
            <a:spAutoFit/>
          </a:bodyPr>
          <a:lstStyle/>
          <a:p>
            <a:r>
              <a:rPr lang="en-US" sz="2800" dirty="0"/>
              <a:t>Model applied to the validation set to predict the floor</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pic>
        <p:nvPicPr>
          <p:cNvPr id="37" name="Picture 36">
            <a:extLst>
              <a:ext uri="{FF2B5EF4-FFF2-40B4-BE49-F238E27FC236}">
                <a16:creationId xmlns:a16="http://schemas.microsoft.com/office/drawing/2014/main" id="{E32C6A40-CED1-194B-8876-5DEAE46E826C}"/>
              </a:ext>
            </a:extLst>
          </p:cNvPr>
          <p:cNvPicPr>
            <a:picLocks noChangeAspect="1"/>
          </p:cNvPicPr>
          <p:nvPr/>
        </p:nvPicPr>
        <p:blipFill>
          <a:blip r:embed="rId5">
            <a:duotone>
              <a:schemeClr val="accent1">
                <a:shade val="45000"/>
                <a:satMod val="135000"/>
              </a:schemeClr>
              <a:prstClr val="white"/>
            </a:duotone>
          </a:blip>
          <a:stretch>
            <a:fillRect/>
          </a:stretch>
        </p:blipFill>
        <p:spPr>
          <a:xfrm>
            <a:off x="9016030" y="3127533"/>
            <a:ext cx="1052689" cy="1052689"/>
          </a:xfrm>
          <a:prstGeom prst="rect">
            <a:avLst/>
          </a:prstGeom>
        </p:spPr>
      </p:pic>
      <p:pic>
        <p:nvPicPr>
          <p:cNvPr id="41" name="Picture 40">
            <a:extLst>
              <a:ext uri="{FF2B5EF4-FFF2-40B4-BE49-F238E27FC236}">
                <a16:creationId xmlns:a16="http://schemas.microsoft.com/office/drawing/2014/main" id="{AC5F3E30-ACA1-8A4A-81EC-D79BFC5002DA}"/>
              </a:ext>
            </a:extLst>
          </p:cNvPr>
          <p:cNvPicPr>
            <a:picLocks noChangeAspect="1"/>
          </p:cNvPicPr>
          <p:nvPr/>
        </p:nvPicPr>
        <p:blipFill>
          <a:blip r:embed="rId5">
            <a:duotone>
              <a:schemeClr val="accent2">
                <a:shade val="45000"/>
                <a:satMod val="135000"/>
              </a:schemeClr>
              <a:prstClr val="white"/>
            </a:duotone>
          </a:blip>
          <a:stretch>
            <a:fillRect/>
          </a:stretch>
        </p:blipFill>
        <p:spPr>
          <a:xfrm>
            <a:off x="10282986" y="2971124"/>
            <a:ext cx="1145300" cy="1209098"/>
          </a:xfrm>
          <a:prstGeom prst="rect">
            <a:avLst/>
          </a:prstGeom>
        </p:spPr>
      </p:pic>
      <p:pic>
        <p:nvPicPr>
          <p:cNvPr id="63" name="Picture 62">
            <a:extLst>
              <a:ext uri="{FF2B5EF4-FFF2-40B4-BE49-F238E27FC236}">
                <a16:creationId xmlns:a16="http://schemas.microsoft.com/office/drawing/2014/main" id="{9AC97114-3DAF-0849-B7C4-F4846B8ACCB4}"/>
              </a:ext>
            </a:extLst>
          </p:cNvPr>
          <p:cNvPicPr>
            <a:picLocks noChangeAspect="1"/>
          </p:cNvPicPr>
          <p:nvPr/>
        </p:nvPicPr>
        <p:blipFill>
          <a:blip r:embed="rId5">
            <a:duotone>
              <a:schemeClr val="bg2">
                <a:shade val="45000"/>
                <a:satMod val="135000"/>
              </a:schemeClr>
              <a:prstClr val="white"/>
            </a:duotone>
          </a:blip>
          <a:stretch>
            <a:fillRect/>
          </a:stretch>
        </p:blipFill>
        <p:spPr>
          <a:xfrm>
            <a:off x="7763597" y="3024651"/>
            <a:ext cx="1145300" cy="1209098"/>
          </a:xfrm>
          <a:prstGeom prst="rect">
            <a:avLst/>
          </a:prstGeom>
        </p:spPr>
      </p:pic>
      <p:sp>
        <p:nvSpPr>
          <p:cNvPr id="65" name="TextBox 64">
            <a:extLst>
              <a:ext uri="{FF2B5EF4-FFF2-40B4-BE49-F238E27FC236}">
                <a16:creationId xmlns:a16="http://schemas.microsoft.com/office/drawing/2014/main" id="{1FBCD03D-4F6B-EB45-BE8F-6124E5B1CF13}"/>
              </a:ext>
            </a:extLst>
          </p:cNvPr>
          <p:cNvSpPr txBox="1"/>
          <p:nvPr/>
        </p:nvSpPr>
        <p:spPr>
          <a:xfrm>
            <a:off x="10282986" y="4404828"/>
            <a:ext cx="1352389" cy="646331"/>
          </a:xfrm>
          <a:prstGeom prst="rect">
            <a:avLst/>
          </a:prstGeom>
          <a:noFill/>
        </p:spPr>
        <p:txBody>
          <a:bodyPr wrap="square" rtlCol="0">
            <a:spAutoFit/>
          </a:bodyPr>
          <a:lstStyle/>
          <a:p>
            <a:r>
              <a:rPr lang="en-US" dirty="0"/>
              <a:t>Floors in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016030" y="4387641"/>
            <a:ext cx="1352389" cy="646331"/>
          </a:xfrm>
          <a:prstGeom prst="rect">
            <a:avLst/>
          </a:prstGeom>
          <a:noFill/>
        </p:spPr>
        <p:txBody>
          <a:bodyPr wrap="square" rtlCol="0">
            <a:spAutoFit/>
          </a:bodyPr>
          <a:lstStyle/>
          <a:p>
            <a:r>
              <a:rPr lang="en-US" dirty="0"/>
              <a:t>Floors in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763597" y="4387641"/>
            <a:ext cx="1352389" cy="646331"/>
          </a:xfrm>
          <a:prstGeom prst="rect">
            <a:avLst/>
          </a:prstGeom>
          <a:noFill/>
        </p:spPr>
        <p:txBody>
          <a:bodyPr wrap="square" rtlCol="0">
            <a:spAutoFit/>
          </a:bodyPr>
          <a:lstStyle/>
          <a:p>
            <a:r>
              <a:rPr lang="en-US" dirty="0"/>
              <a:t>Floors in 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6247160" y="3591359"/>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0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60420"/>
            <a:ext cx="9483363" cy="1039712"/>
          </a:xfrm>
        </p:spPr>
        <p:txBody>
          <a:bodyPr>
            <a:normAutofit/>
          </a:bodyPr>
          <a:lstStyle/>
          <a:p>
            <a:pPr lvl="0"/>
            <a:r>
              <a:rPr lang="en-GB" dirty="0">
                <a:solidFill>
                  <a:schemeClr val="tx2"/>
                </a:solidFill>
              </a:rPr>
              <a:t>Accuracy of the models: predictions compared to the known floors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1533867380"/>
              </p:ext>
            </p:extLst>
          </p:nvPr>
        </p:nvGraphicFramePr>
        <p:xfrm>
          <a:off x="1328423" y="1340069"/>
          <a:ext cx="9611125" cy="510776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dirty="0"/>
                    </a:p>
                  </a:txBody>
                  <a:tcPr/>
                </a:tc>
                <a:tc>
                  <a:txBody>
                    <a:bodyPr/>
                    <a:lstStyle/>
                    <a:p>
                      <a:pPr algn="ctr"/>
                      <a:r>
                        <a:rPr lang="en-US" sz="40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Building 1</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3600" b="1" dirty="0"/>
                        <a:t>RF</a:t>
                      </a:r>
                    </a:p>
                    <a:p>
                      <a:pPr algn="ctr"/>
                      <a:r>
                        <a:rPr lang="en-US" sz="3600" dirty="0"/>
                        <a:t>Accuracy</a:t>
                      </a:r>
                    </a:p>
                    <a:p>
                      <a:pPr algn="ctr"/>
                      <a:r>
                        <a:rPr lang="en-US" sz="3600" dirty="0"/>
                        <a:t>Kappa</a:t>
                      </a:r>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0.914</a:t>
                      </a:r>
                      <a:r>
                        <a:rPr lang="en-GB" sz="3600" dirty="0">
                          <a:effectLst/>
                        </a:rPr>
                        <a:t> </a:t>
                      </a:r>
                    </a:p>
                    <a:p>
                      <a:pPr algn="ctr"/>
                      <a:r>
                        <a:rPr lang="en-GB" sz="3600" dirty="0">
                          <a:effectLst/>
                        </a:rPr>
                        <a:t>0.879</a:t>
                      </a:r>
                      <a:endParaRPr lang="en-US" sz="3600" dirty="0"/>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0.7467</a:t>
                      </a:r>
                    </a:p>
                    <a:p>
                      <a:pPr algn="ctr"/>
                      <a:r>
                        <a:rPr lang="en-GB" sz="3600" kern="1200" dirty="0">
                          <a:solidFill>
                            <a:schemeClr val="dk1"/>
                          </a:solidFill>
                          <a:effectLst/>
                          <a:latin typeface="+mn-lt"/>
                          <a:ea typeface="+mn-ea"/>
                          <a:cs typeface="+mn-cs"/>
                        </a:rPr>
                        <a:t>0.6358</a:t>
                      </a:r>
                      <a:endParaRPr lang="en-US" sz="3600" dirty="0"/>
                    </a:p>
                  </a:txBody>
                  <a:tcPr anchor="ctr"/>
                </a:tc>
                <a:tc>
                  <a:txBody>
                    <a:bodyPr/>
                    <a:lstStyle/>
                    <a:p>
                      <a:pPr algn="ctr"/>
                      <a:endParaRPr lang="en-US" sz="3600" dirty="0"/>
                    </a:p>
                    <a:p>
                      <a:pPr algn="ctr"/>
                      <a:r>
                        <a:rPr lang="en-US" sz="3600" dirty="0"/>
                        <a:t>0.7868</a:t>
                      </a:r>
                    </a:p>
                    <a:p>
                      <a:pPr algn="ctr"/>
                      <a:r>
                        <a:rPr lang="en-US" sz="3600" dirty="0"/>
                        <a:t>0.7092</a:t>
                      </a:r>
                    </a:p>
                  </a:txBody>
                  <a:tcPr anchor="ctr"/>
                </a:tc>
                <a:extLst>
                  <a:ext uri="{0D108BD9-81ED-4DB2-BD59-A6C34878D82A}">
                    <a16:rowId xmlns:a16="http://schemas.microsoft.com/office/drawing/2014/main" val="2098088073"/>
                  </a:ext>
                </a:extLst>
              </a:tr>
              <a:tr h="1500854">
                <a:tc>
                  <a:txBody>
                    <a:bodyPr/>
                    <a:lstStyle/>
                    <a:p>
                      <a:pPr algn="ctr"/>
                      <a:r>
                        <a:rPr lang="en-US" sz="3600" b="1" dirty="0"/>
                        <a:t>GBM</a:t>
                      </a:r>
                    </a:p>
                    <a:p>
                      <a:pPr algn="ctr"/>
                      <a:r>
                        <a:rPr lang="en-US" sz="3600" dirty="0"/>
                        <a:t>Accuracy</a:t>
                      </a:r>
                    </a:p>
                    <a:p>
                      <a:pPr algn="ctr"/>
                      <a:r>
                        <a:rPr lang="en-US" sz="3600" dirty="0"/>
                        <a:t>Kappa</a:t>
                      </a:r>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0.8673</a:t>
                      </a:r>
                    </a:p>
                    <a:p>
                      <a:pPr algn="ctr"/>
                      <a:r>
                        <a:rPr lang="en-GB" sz="3600" kern="1200" dirty="0">
                          <a:solidFill>
                            <a:schemeClr val="dk1"/>
                          </a:solidFill>
                          <a:effectLst/>
                          <a:latin typeface="+mn-lt"/>
                          <a:ea typeface="+mn-ea"/>
                          <a:cs typeface="+mn-cs"/>
                        </a:rPr>
                        <a:t>0.8135</a:t>
                      </a:r>
                      <a:r>
                        <a:rPr lang="en-GB" sz="3600" dirty="0">
                          <a:effectLst/>
                        </a:rPr>
                        <a:t> </a:t>
                      </a:r>
                      <a:endParaRPr lang="en-US" sz="3600" dirty="0"/>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0.7072</a:t>
                      </a:r>
                    </a:p>
                    <a:p>
                      <a:pPr algn="ctr"/>
                      <a:r>
                        <a:rPr lang="en-GB" sz="3600" kern="1200" dirty="0">
                          <a:solidFill>
                            <a:schemeClr val="dk1"/>
                          </a:solidFill>
                          <a:effectLst/>
                          <a:latin typeface="+mn-lt"/>
                          <a:ea typeface="+mn-ea"/>
                          <a:cs typeface="+mn-cs"/>
                        </a:rPr>
                        <a:t>0.5814</a:t>
                      </a:r>
                      <a:r>
                        <a:rPr lang="en-GB" sz="3200" dirty="0">
                          <a:effectLst/>
                        </a:rPr>
                        <a:t> </a:t>
                      </a:r>
                      <a:endParaRPr lang="en-US" sz="3200" dirty="0"/>
                    </a:p>
                  </a:txBody>
                  <a:tcPr anchor="ctr"/>
                </a:tc>
                <a:tc>
                  <a:txBody>
                    <a:bodyPr/>
                    <a:lstStyle/>
                    <a:p>
                      <a:pPr algn="ctr"/>
                      <a:endParaRPr lang="en-US" sz="3200" dirty="0"/>
                    </a:p>
                    <a:p>
                      <a:pPr algn="ctr"/>
                      <a:r>
                        <a:rPr lang="en-US" sz="3600" b="0" dirty="0"/>
                        <a:t>0.8309</a:t>
                      </a:r>
                    </a:p>
                    <a:p>
                      <a:pPr algn="ctr"/>
                      <a:r>
                        <a:rPr lang="en-US" sz="3600" b="0" dirty="0"/>
                        <a:t>0.7679</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BEDE23A1-BB77-AC40-A249-E2ED591AD1C0}"/>
              </a:ext>
            </a:extLst>
          </p:cNvPr>
          <p:cNvSpPr/>
          <p:nvPr/>
        </p:nvSpPr>
        <p:spPr>
          <a:xfrm>
            <a:off x="4005117" y="2852854"/>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F29E3189-61B9-C846-B580-E8E427A36EBB}"/>
              </a:ext>
            </a:extLst>
          </p:cNvPr>
          <p:cNvSpPr/>
          <p:nvPr/>
        </p:nvSpPr>
        <p:spPr>
          <a:xfrm>
            <a:off x="6532185" y="2852854"/>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C256866C-2C52-C841-8DAA-474F468A5D8F}"/>
              </a:ext>
            </a:extLst>
          </p:cNvPr>
          <p:cNvSpPr/>
          <p:nvPr/>
        </p:nvSpPr>
        <p:spPr>
          <a:xfrm>
            <a:off x="8962273" y="4701050"/>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0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997237" y="18421"/>
            <a:ext cx="10281391" cy="1039712"/>
          </a:xfrm>
        </p:spPr>
        <p:txBody>
          <a:bodyPr>
            <a:normAutofit/>
          </a:bodyPr>
          <a:lstStyle/>
          <a:p>
            <a:pPr lvl="0"/>
            <a:r>
              <a:rPr lang="en-GB" dirty="0">
                <a:solidFill>
                  <a:schemeClr val="tx2"/>
                </a:solidFill>
              </a:rPr>
              <a:t>Predicting the floors in Building 2: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163035889"/>
              </p:ext>
            </p:extLst>
          </p:nvPr>
        </p:nvGraphicFramePr>
        <p:xfrm>
          <a:off x="1168546" y="2376311"/>
          <a:ext cx="4916385" cy="3493215"/>
        </p:xfrm>
        <a:graphic>
          <a:graphicData uri="http://schemas.openxmlformats.org/drawingml/2006/table">
            <a:tbl>
              <a:tblPr firstRow="1" bandRow="1">
                <a:tableStyleId>{16D9F66E-5EB9-4882-86FB-DCBF35E3C3E4}</a:tableStyleId>
              </a:tblPr>
              <a:tblGrid>
                <a:gridCol w="983277">
                  <a:extLst>
                    <a:ext uri="{9D8B030D-6E8A-4147-A177-3AD203B41FA5}">
                      <a16:colId xmlns:a16="http://schemas.microsoft.com/office/drawing/2014/main" val="3309955784"/>
                    </a:ext>
                  </a:extLst>
                </a:gridCol>
                <a:gridCol w="983277">
                  <a:extLst>
                    <a:ext uri="{9D8B030D-6E8A-4147-A177-3AD203B41FA5}">
                      <a16:colId xmlns:a16="http://schemas.microsoft.com/office/drawing/2014/main" val="2485179494"/>
                    </a:ext>
                  </a:extLst>
                </a:gridCol>
                <a:gridCol w="983277">
                  <a:extLst>
                    <a:ext uri="{9D8B030D-6E8A-4147-A177-3AD203B41FA5}">
                      <a16:colId xmlns:a16="http://schemas.microsoft.com/office/drawing/2014/main" val="2804233445"/>
                    </a:ext>
                  </a:extLst>
                </a:gridCol>
                <a:gridCol w="983277">
                  <a:extLst>
                    <a:ext uri="{9D8B030D-6E8A-4147-A177-3AD203B41FA5}">
                      <a16:colId xmlns:a16="http://schemas.microsoft.com/office/drawing/2014/main" val="1249790050"/>
                    </a:ext>
                  </a:extLst>
                </a:gridCol>
                <a:gridCol w="983277">
                  <a:extLst>
                    <a:ext uri="{9D8B030D-6E8A-4147-A177-3AD203B41FA5}">
                      <a16:colId xmlns:a16="http://schemas.microsoft.com/office/drawing/2014/main" val="3513042624"/>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algn="ctr"/>
                      <a:r>
                        <a:rPr lang="en-US" sz="3200" b="1" dirty="0">
                          <a:solidFill>
                            <a:schemeClr val="tx2"/>
                          </a:solidFill>
                        </a:rPr>
                        <a:t>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42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23</a:t>
                      </a:r>
                    </a:p>
                  </a:txBody>
                  <a:tcPr anchor="ctr"/>
                </a:tc>
                <a:extLst>
                  <a:ext uri="{0D108BD9-81ED-4DB2-BD59-A6C34878D82A}">
                    <a16:rowId xmlns:a16="http://schemas.microsoft.com/office/drawing/2014/main" val="195238527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16</a:t>
                      </a:r>
                    </a:p>
                  </a:txBody>
                  <a:tcPr anchor="ctr"/>
                </a:tc>
                <a:extLst>
                  <a:ext uri="{0D108BD9-81ED-4DB2-BD59-A6C34878D82A}">
                    <a16:rowId xmlns:a16="http://schemas.microsoft.com/office/drawing/2014/main" val="3434248136"/>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521811" y="1466177"/>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74677" y="3238898"/>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3817948"/>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194948"/>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32129" y="2456661"/>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261582" y="1809908"/>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292112" y="1759449"/>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341540" y="1764619"/>
            <a:ext cx="669688" cy="584775"/>
          </a:xfrm>
          <a:prstGeom prst="rect">
            <a:avLst/>
          </a:prstGeom>
          <a:noFill/>
        </p:spPr>
        <p:txBody>
          <a:bodyPr wrap="square" rtlCol="0">
            <a:spAutoFit/>
          </a:bodyPr>
          <a:lstStyle/>
          <a:p>
            <a:pPr algn="ctr"/>
            <a:r>
              <a:rPr lang="en-US" sz="3200" dirty="0"/>
              <a:t>0</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1134143442"/>
              </p:ext>
            </p:extLst>
          </p:nvPr>
        </p:nvGraphicFramePr>
        <p:xfrm>
          <a:off x="6973277" y="2318265"/>
          <a:ext cx="4916385" cy="3493215"/>
        </p:xfrm>
        <a:graphic>
          <a:graphicData uri="http://schemas.openxmlformats.org/drawingml/2006/table">
            <a:tbl>
              <a:tblPr firstRow="1" bandRow="1">
                <a:tableStyleId>{16D9F66E-5EB9-4882-86FB-DCBF35E3C3E4}</a:tableStyleId>
              </a:tblPr>
              <a:tblGrid>
                <a:gridCol w="983277">
                  <a:extLst>
                    <a:ext uri="{9D8B030D-6E8A-4147-A177-3AD203B41FA5}">
                      <a16:colId xmlns:a16="http://schemas.microsoft.com/office/drawing/2014/main" val="3309955784"/>
                    </a:ext>
                  </a:extLst>
                </a:gridCol>
                <a:gridCol w="983277">
                  <a:extLst>
                    <a:ext uri="{9D8B030D-6E8A-4147-A177-3AD203B41FA5}">
                      <a16:colId xmlns:a16="http://schemas.microsoft.com/office/drawing/2014/main" val="2485179494"/>
                    </a:ext>
                  </a:extLst>
                </a:gridCol>
                <a:gridCol w="983277">
                  <a:extLst>
                    <a:ext uri="{9D8B030D-6E8A-4147-A177-3AD203B41FA5}">
                      <a16:colId xmlns:a16="http://schemas.microsoft.com/office/drawing/2014/main" val="2804233445"/>
                    </a:ext>
                  </a:extLst>
                </a:gridCol>
                <a:gridCol w="983277">
                  <a:extLst>
                    <a:ext uri="{9D8B030D-6E8A-4147-A177-3AD203B41FA5}">
                      <a16:colId xmlns:a16="http://schemas.microsoft.com/office/drawing/2014/main" val="658800734"/>
                    </a:ext>
                  </a:extLst>
                </a:gridCol>
                <a:gridCol w="983277">
                  <a:extLst>
                    <a:ext uri="{9D8B030D-6E8A-4147-A177-3AD203B41FA5}">
                      <a16:colId xmlns:a16="http://schemas.microsoft.com/office/drawing/2014/main" val="2503190673"/>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algn="ctr"/>
                      <a:r>
                        <a:rPr lang="en-US" sz="3200" b="1" dirty="0">
                          <a:solidFill>
                            <a:schemeClr val="tx2"/>
                          </a:solidFill>
                        </a:rPr>
                        <a:t>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47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14</a:t>
                      </a:r>
                    </a:p>
                  </a:txBody>
                  <a:tcPr anchor="ctr"/>
                </a:tc>
                <a:extLst>
                  <a:ext uri="{0D108BD9-81ED-4DB2-BD59-A6C34878D82A}">
                    <a16:rowId xmlns:a16="http://schemas.microsoft.com/office/drawing/2014/main" val="195875463"/>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16</a:t>
                      </a:r>
                    </a:p>
                  </a:txBody>
                  <a:tcPr anchor="ctr"/>
                </a:tc>
                <a:extLst>
                  <a:ext uri="{0D108BD9-81ED-4DB2-BD59-A6C34878D82A}">
                    <a16:rowId xmlns:a16="http://schemas.microsoft.com/office/drawing/2014/main" val="390125687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277511" y="1442667"/>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19845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377486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13690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39861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113227" y="178511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157033" y="178511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243467" y="178969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711" y="1060890"/>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277511" y="1038319"/>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295422" y="1797128"/>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586108"/>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051376" y="176077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43998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6365931" y="5496301"/>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529C5F6-35B3-E84A-9056-55D7FF91E282}"/>
              </a:ext>
            </a:extLst>
          </p:cNvPr>
          <p:cNvSpPr txBox="1"/>
          <p:nvPr/>
        </p:nvSpPr>
        <p:spPr>
          <a:xfrm>
            <a:off x="11070199" y="1733490"/>
            <a:ext cx="669688" cy="584775"/>
          </a:xfrm>
          <a:prstGeom prst="rect">
            <a:avLst/>
          </a:prstGeom>
          <a:noFill/>
        </p:spPr>
        <p:txBody>
          <a:bodyPr wrap="square" rtlCol="0">
            <a:spAutoFit/>
          </a:bodyPr>
          <a:lstStyle/>
          <a:p>
            <a:pPr algn="ctr"/>
            <a:r>
              <a:rPr lang="en-US" sz="3200" dirty="0"/>
              <a:t>4</a:t>
            </a:r>
          </a:p>
        </p:txBody>
      </p:sp>
      <p:sp>
        <p:nvSpPr>
          <p:cNvPr id="32" name="TextBox 31">
            <a:extLst>
              <a:ext uri="{FF2B5EF4-FFF2-40B4-BE49-F238E27FC236}">
                <a16:creationId xmlns:a16="http://schemas.microsoft.com/office/drawing/2014/main" id="{C832394F-61E1-0149-A431-B84FE04C1AC9}"/>
              </a:ext>
            </a:extLst>
          </p:cNvPr>
          <p:cNvSpPr txBox="1"/>
          <p:nvPr/>
        </p:nvSpPr>
        <p:spPr>
          <a:xfrm>
            <a:off x="5244196" y="1797127"/>
            <a:ext cx="669688" cy="584775"/>
          </a:xfrm>
          <a:prstGeom prst="rect">
            <a:avLst/>
          </a:prstGeom>
          <a:noFill/>
        </p:spPr>
        <p:txBody>
          <a:bodyPr wrap="square" rtlCol="0">
            <a:spAutoFit/>
          </a:bodyPr>
          <a:lstStyle/>
          <a:p>
            <a:pPr algn="ctr"/>
            <a:r>
              <a:rPr lang="en-US" sz="3200" dirty="0"/>
              <a:t>4</a:t>
            </a:r>
          </a:p>
        </p:txBody>
      </p:sp>
      <p:sp>
        <p:nvSpPr>
          <p:cNvPr id="33" name="TextBox 32">
            <a:extLst>
              <a:ext uri="{FF2B5EF4-FFF2-40B4-BE49-F238E27FC236}">
                <a16:creationId xmlns:a16="http://schemas.microsoft.com/office/drawing/2014/main" id="{ED7EC971-7289-A847-A74F-8BC45B18B5A5}"/>
              </a:ext>
            </a:extLst>
          </p:cNvPr>
          <p:cNvSpPr txBox="1"/>
          <p:nvPr/>
        </p:nvSpPr>
        <p:spPr>
          <a:xfrm>
            <a:off x="6337824" y="5125731"/>
            <a:ext cx="669688" cy="584775"/>
          </a:xfrm>
          <a:prstGeom prst="rect">
            <a:avLst/>
          </a:prstGeom>
          <a:noFill/>
        </p:spPr>
        <p:txBody>
          <a:bodyPr wrap="square" rtlCol="0">
            <a:spAutoFit/>
          </a:bodyPr>
          <a:lstStyle/>
          <a:p>
            <a:pPr algn="ctr"/>
            <a:r>
              <a:rPr lang="en-US" sz="3200" dirty="0"/>
              <a:t>4</a:t>
            </a:r>
          </a:p>
        </p:txBody>
      </p:sp>
      <p:sp>
        <p:nvSpPr>
          <p:cNvPr id="34" name="TextBox 33">
            <a:extLst>
              <a:ext uri="{FF2B5EF4-FFF2-40B4-BE49-F238E27FC236}">
                <a16:creationId xmlns:a16="http://schemas.microsoft.com/office/drawing/2014/main" id="{5142D258-B982-5A41-895C-D8895CCBBE50}"/>
              </a:ext>
            </a:extLst>
          </p:cNvPr>
          <p:cNvSpPr txBox="1"/>
          <p:nvPr/>
        </p:nvSpPr>
        <p:spPr>
          <a:xfrm>
            <a:off x="522814" y="5264640"/>
            <a:ext cx="669688" cy="584775"/>
          </a:xfrm>
          <a:prstGeom prst="rect">
            <a:avLst/>
          </a:prstGeom>
          <a:noFill/>
        </p:spPr>
        <p:txBody>
          <a:bodyPr wrap="square" rtlCol="0">
            <a:spAutoFit/>
          </a:bodyPr>
          <a:lstStyle/>
          <a:p>
            <a:pPr algn="ctr"/>
            <a:r>
              <a:rPr lang="en-US" sz="3200" dirty="0"/>
              <a:t>4</a:t>
            </a:r>
          </a:p>
        </p:txBody>
      </p:sp>
      <p:sp>
        <p:nvSpPr>
          <p:cNvPr id="35" name="TextBox 34">
            <a:extLst>
              <a:ext uri="{FF2B5EF4-FFF2-40B4-BE49-F238E27FC236}">
                <a16:creationId xmlns:a16="http://schemas.microsoft.com/office/drawing/2014/main" id="{7BEC8056-1C9E-BA43-A738-2C4BB81C8084}"/>
              </a:ext>
            </a:extLst>
          </p:cNvPr>
          <p:cNvSpPr txBox="1"/>
          <p:nvPr/>
        </p:nvSpPr>
        <p:spPr>
          <a:xfrm>
            <a:off x="6904505" y="5864666"/>
            <a:ext cx="4985157" cy="830997"/>
          </a:xfrm>
          <a:prstGeom prst="rect">
            <a:avLst/>
          </a:prstGeom>
          <a:noFill/>
        </p:spPr>
        <p:txBody>
          <a:bodyPr wrap="square" rtlCol="0">
            <a:spAutoFit/>
          </a:bodyPr>
          <a:lstStyle/>
          <a:p>
            <a:r>
              <a:rPr lang="en-US" sz="2400" b="1" dirty="0">
                <a:solidFill>
                  <a:schemeClr val="tx2"/>
                </a:solidFill>
              </a:rPr>
              <a:t>These predictions replace the known floors in the validation set</a:t>
            </a:r>
          </a:p>
        </p:txBody>
      </p:sp>
    </p:spTree>
    <p:extLst>
      <p:ext uri="{BB962C8B-B14F-4D97-AF65-F5344CB8AC3E}">
        <p14:creationId xmlns:p14="http://schemas.microsoft.com/office/powerpoint/2010/main" val="57016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longitude</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04812" y="1509281"/>
            <a:ext cx="3765576" cy="954107"/>
          </a:xfrm>
          <a:prstGeom prst="rect">
            <a:avLst/>
          </a:prstGeom>
          <a:noFill/>
        </p:spPr>
        <p:txBody>
          <a:bodyPr wrap="square" rtlCol="0">
            <a:spAutoFit/>
          </a:bodyPr>
          <a:lstStyle/>
          <a:p>
            <a:r>
              <a:rPr lang="en-US" sz="2800" dirty="0"/>
              <a:t>Split the training set </a:t>
            </a:r>
            <a:br>
              <a:rPr lang="en-US" sz="2800" dirty="0"/>
            </a:br>
            <a:r>
              <a:rPr lang="en-US" sz="2800" dirty="0"/>
              <a:t>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5256387" y="2619689"/>
            <a:ext cx="2104889" cy="1815882"/>
          </a:xfrm>
          <a:prstGeom prst="rect">
            <a:avLst/>
          </a:prstGeom>
          <a:noFill/>
        </p:spPr>
        <p:txBody>
          <a:bodyPr wrap="square" rtlCol="0">
            <a:spAutoFit/>
          </a:bodyPr>
          <a:lstStyle/>
          <a:p>
            <a:r>
              <a:rPr lang="en-US" sz="28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4294659" y="3192183"/>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2531557" y="2399317"/>
            <a:ext cx="752930" cy="983851"/>
          </a:xfrm>
          <a:prstGeom prst="rect">
            <a:avLst/>
          </a:prstGeom>
        </p:spPr>
      </p:pic>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3425041" y="2577595"/>
            <a:ext cx="846265" cy="61458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2556648" y="3487574"/>
            <a:ext cx="1739749" cy="983851"/>
            <a:chOff x="1280273" y="2399317"/>
            <a:chExt cx="173974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2579683" y="4614402"/>
            <a:ext cx="1739749" cy="983851"/>
            <a:chOff x="1280273" y="2399317"/>
            <a:chExt cx="173974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8571994" y="1043898"/>
            <a:ext cx="2924422" cy="2246769"/>
          </a:xfrm>
          <a:prstGeom prst="rect">
            <a:avLst/>
          </a:prstGeom>
          <a:noFill/>
        </p:spPr>
        <p:txBody>
          <a:bodyPr wrap="square" rtlCol="0">
            <a:spAutoFit/>
          </a:bodyPr>
          <a:lstStyle/>
          <a:p>
            <a:r>
              <a:rPr lang="en-US" sz="2800" dirty="0"/>
              <a:t>Model applied to the validation set to predict the longitude</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sp>
        <p:nvSpPr>
          <p:cNvPr id="65" name="TextBox 64">
            <a:extLst>
              <a:ext uri="{FF2B5EF4-FFF2-40B4-BE49-F238E27FC236}">
                <a16:creationId xmlns:a16="http://schemas.microsoft.com/office/drawing/2014/main" id="{1FBCD03D-4F6B-EB45-BE8F-6124E5B1CF13}"/>
              </a:ext>
            </a:extLst>
          </p:cNvPr>
          <p:cNvSpPr txBox="1"/>
          <p:nvPr/>
        </p:nvSpPr>
        <p:spPr>
          <a:xfrm>
            <a:off x="10507574" y="4244408"/>
            <a:ext cx="1352389" cy="646331"/>
          </a:xfrm>
          <a:prstGeom prst="rect">
            <a:avLst/>
          </a:prstGeom>
          <a:noFill/>
        </p:spPr>
        <p:txBody>
          <a:bodyPr wrap="square" rtlCol="0">
            <a:spAutoFit/>
          </a:bodyPr>
          <a:lstStyle/>
          <a:p>
            <a:r>
              <a:rPr lang="en-US" dirty="0"/>
              <a:t>Longitude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240618" y="4227221"/>
            <a:ext cx="1352389" cy="646331"/>
          </a:xfrm>
          <a:prstGeom prst="rect">
            <a:avLst/>
          </a:prstGeom>
          <a:noFill/>
        </p:spPr>
        <p:txBody>
          <a:bodyPr wrap="square" rtlCol="0">
            <a:spAutoFit/>
          </a:bodyPr>
          <a:lstStyle/>
          <a:p>
            <a:r>
              <a:rPr lang="en-US" dirty="0"/>
              <a:t>Longitude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988185" y="4227221"/>
            <a:ext cx="1352389" cy="646331"/>
          </a:xfrm>
          <a:prstGeom prst="rect">
            <a:avLst/>
          </a:prstGeom>
          <a:noFill/>
        </p:spPr>
        <p:txBody>
          <a:bodyPr wrap="square" rtlCol="0">
            <a:spAutoFit/>
          </a:bodyPr>
          <a:lstStyle/>
          <a:p>
            <a:r>
              <a:rPr lang="en-US" dirty="0"/>
              <a:t>Longitude </a:t>
            </a:r>
            <a:br>
              <a:rPr lang="en-US" dirty="0"/>
            </a:br>
            <a:r>
              <a:rPr lang="en-US" dirty="0"/>
              <a:t>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7063136" y="3192182"/>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93A56E0-8122-664A-81B4-E435AF9AD0A4}"/>
              </a:ext>
            </a:extLst>
          </p:cNvPr>
          <p:cNvPicPr>
            <a:picLocks noChangeAspect="1"/>
          </p:cNvPicPr>
          <p:nvPr/>
        </p:nvPicPr>
        <p:blipFill>
          <a:blip r:embed="rId5"/>
          <a:stretch>
            <a:fillRect/>
          </a:stretch>
        </p:blipFill>
        <p:spPr>
          <a:xfrm>
            <a:off x="1401986" y="2397066"/>
            <a:ext cx="1011674" cy="1068029"/>
          </a:xfrm>
          <a:prstGeom prst="rect">
            <a:avLst/>
          </a:prstGeom>
        </p:spPr>
      </p:pic>
      <p:pic>
        <p:nvPicPr>
          <p:cNvPr id="27" name="Picture 26">
            <a:extLst>
              <a:ext uri="{FF2B5EF4-FFF2-40B4-BE49-F238E27FC236}">
                <a16:creationId xmlns:a16="http://schemas.microsoft.com/office/drawing/2014/main" id="{B9A6356C-4B1D-2044-A978-EF69BB976D50}"/>
              </a:ext>
            </a:extLst>
          </p:cNvPr>
          <p:cNvPicPr>
            <a:picLocks noChangeAspect="1"/>
          </p:cNvPicPr>
          <p:nvPr/>
        </p:nvPicPr>
        <p:blipFill>
          <a:blip r:embed="rId5"/>
          <a:stretch>
            <a:fillRect/>
          </a:stretch>
        </p:blipFill>
        <p:spPr>
          <a:xfrm>
            <a:off x="1401986" y="3395729"/>
            <a:ext cx="1018935" cy="1075695"/>
          </a:xfrm>
          <a:prstGeom prst="rect">
            <a:avLst/>
          </a:prstGeom>
        </p:spPr>
      </p:pic>
      <p:pic>
        <p:nvPicPr>
          <p:cNvPr id="28" name="Picture 27">
            <a:extLst>
              <a:ext uri="{FF2B5EF4-FFF2-40B4-BE49-F238E27FC236}">
                <a16:creationId xmlns:a16="http://schemas.microsoft.com/office/drawing/2014/main" id="{87AB772F-5118-8746-A940-00E129AE882B}"/>
              </a:ext>
            </a:extLst>
          </p:cNvPr>
          <p:cNvPicPr>
            <a:picLocks noChangeAspect="1"/>
          </p:cNvPicPr>
          <p:nvPr/>
        </p:nvPicPr>
        <p:blipFill>
          <a:blip r:embed="rId5"/>
          <a:stretch>
            <a:fillRect/>
          </a:stretch>
        </p:blipFill>
        <p:spPr>
          <a:xfrm>
            <a:off x="1375958" y="4503900"/>
            <a:ext cx="1036765" cy="1094518"/>
          </a:xfrm>
          <a:prstGeom prst="rect">
            <a:avLst/>
          </a:prstGeom>
        </p:spPr>
      </p:pic>
      <p:pic>
        <p:nvPicPr>
          <p:cNvPr id="30" name="Picture 29">
            <a:extLst>
              <a:ext uri="{FF2B5EF4-FFF2-40B4-BE49-F238E27FC236}">
                <a16:creationId xmlns:a16="http://schemas.microsoft.com/office/drawing/2014/main" id="{2FA81226-BCC5-AE4D-9664-C37BC483116C}"/>
              </a:ext>
            </a:extLst>
          </p:cNvPr>
          <p:cNvPicPr>
            <a:picLocks noChangeAspect="1"/>
          </p:cNvPicPr>
          <p:nvPr/>
        </p:nvPicPr>
        <p:blipFill>
          <a:blip r:embed="rId6">
            <a:duotone>
              <a:schemeClr val="bg2">
                <a:shade val="45000"/>
                <a:satMod val="135000"/>
              </a:schemeClr>
              <a:prstClr val="white"/>
            </a:duotone>
          </a:blip>
          <a:stretch>
            <a:fillRect/>
          </a:stretch>
        </p:blipFill>
        <p:spPr>
          <a:xfrm>
            <a:off x="7962524" y="2909135"/>
            <a:ext cx="1218941" cy="1218941"/>
          </a:xfrm>
          <a:prstGeom prst="rect">
            <a:avLst/>
          </a:prstGeom>
        </p:spPr>
      </p:pic>
      <p:pic>
        <p:nvPicPr>
          <p:cNvPr id="31" name="Picture 30">
            <a:extLst>
              <a:ext uri="{FF2B5EF4-FFF2-40B4-BE49-F238E27FC236}">
                <a16:creationId xmlns:a16="http://schemas.microsoft.com/office/drawing/2014/main" id="{AA83D22C-B9F7-2C42-AD91-E888ECF66224}"/>
              </a:ext>
            </a:extLst>
          </p:cNvPr>
          <p:cNvPicPr>
            <a:picLocks noChangeAspect="1"/>
          </p:cNvPicPr>
          <p:nvPr/>
        </p:nvPicPr>
        <p:blipFill>
          <a:blip r:embed="rId6">
            <a:duotone>
              <a:schemeClr val="accent1">
                <a:shade val="45000"/>
                <a:satMod val="135000"/>
              </a:schemeClr>
              <a:prstClr val="white"/>
            </a:duotone>
          </a:blip>
          <a:stretch>
            <a:fillRect/>
          </a:stretch>
        </p:blipFill>
        <p:spPr>
          <a:xfrm>
            <a:off x="9201535" y="2919180"/>
            <a:ext cx="1218941" cy="1218941"/>
          </a:xfrm>
          <a:prstGeom prst="rect">
            <a:avLst/>
          </a:prstGeom>
        </p:spPr>
      </p:pic>
      <p:pic>
        <p:nvPicPr>
          <p:cNvPr id="32" name="Picture 31">
            <a:extLst>
              <a:ext uri="{FF2B5EF4-FFF2-40B4-BE49-F238E27FC236}">
                <a16:creationId xmlns:a16="http://schemas.microsoft.com/office/drawing/2014/main" id="{FFC5B517-B8CC-F04B-A2E8-773D96FF1A70}"/>
              </a:ext>
            </a:extLst>
          </p:cNvPr>
          <p:cNvPicPr>
            <a:picLocks noChangeAspect="1"/>
          </p:cNvPicPr>
          <p:nvPr/>
        </p:nvPicPr>
        <p:blipFill>
          <a:blip r:embed="rId6">
            <a:duotone>
              <a:schemeClr val="accent2">
                <a:shade val="45000"/>
                <a:satMod val="135000"/>
              </a:schemeClr>
              <a:prstClr val="white"/>
            </a:duotone>
          </a:blip>
          <a:stretch>
            <a:fillRect/>
          </a:stretch>
        </p:blipFill>
        <p:spPr>
          <a:xfrm>
            <a:off x="10460632" y="2929649"/>
            <a:ext cx="1218941" cy="1218941"/>
          </a:xfrm>
          <a:prstGeom prst="rect">
            <a:avLst/>
          </a:prstGeom>
        </p:spPr>
      </p:pic>
    </p:spTree>
    <p:extLst>
      <p:ext uri="{BB962C8B-B14F-4D97-AF65-F5344CB8AC3E}">
        <p14:creationId xmlns:p14="http://schemas.microsoft.com/office/powerpoint/2010/main" val="167352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44378"/>
            <a:ext cx="9483363" cy="1039712"/>
          </a:xfrm>
        </p:spPr>
        <p:txBody>
          <a:bodyPr>
            <a:normAutofit/>
          </a:bodyPr>
          <a:lstStyle/>
          <a:p>
            <a:pPr lvl="0"/>
            <a:r>
              <a:rPr lang="en-GB" dirty="0">
                <a:solidFill>
                  <a:schemeClr val="tx2"/>
                </a:solidFill>
              </a:rPr>
              <a:t>Accuracy of the models: predictions validated against the known longitude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529096911"/>
              </p:ext>
            </p:extLst>
          </p:nvPr>
        </p:nvGraphicFramePr>
        <p:xfrm>
          <a:off x="1328423" y="1340069"/>
          <a:ext cx="9611125" cy="492488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sz="2400" dirty="0"/>
                    </a:p>
                  </a:txBody>
                  <a:tcPr/>
                </a:tc>
                <a:tc>
                  <a:txBody>
                    <a:bodyPr/>
                    <a:lstStyle/>
                    <a:p>
                      <a:pPr algn="ctr"/>
                      <a:r>
                        <a:rPr lang="en-US" sz="24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Building 1</a:t>
                      </a:r>
                      <a:endParaRPr kumimoji="0" lang="en-US" sz="24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2400" b="1" dirty="0"/>
                        <a:t>RF</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11.1438</a:t>
                      </a:r>
                      <a:r>
                        <a:rPr lang="en-GB" sz="2400" dirty="0">
                          <a:effectLst/>
                        </a:rPr>
                        <a:t> </a:t>
                      </a:r>
                    </a:p>
                    <a:p>
                      <a:pPr algn="ctr"/>
                      <a:r>
                        <a:rPr lang="en-GB" sz="2400" kern="1200" dirty="0">
                          <a:solidFill>
                            <a:schemeClr val="dk1"/>
                          </a:solidFill>
                          <a:effectLst/>
                          <a:latin typeface="+mn-lt"/>
                          <a:ea typeface="+mn-ea"/>
                          <a:cs typeface="+mn-cs"/>
                        </a:rPr>
                        <a:t>0.8296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8.3528</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17.6427</a:t>
                      </a:r>
                    </a:p>
                    <a:p>
                      <a:pPr algn="ctr"/>
                      <a:r>
                        <a:rPr lang="en-GB" sz="2400" kern="1200" dirty="0">
                          <a:solidFill>
                            <a:schemeClr val="dk1"/>
                          </a:solidFill>
                          <a:effectLst/>
                          <a:latin typeface="+mn-lt"/>
                          <a:ea typeface="+mn-ea"/>
                          <a:cs typeface="+mn-cs"/>
                        </a:rPr>
                        <a:t>0.8654</a:t>
                      </a:r>
                    </a:p>
                    <a:p>
                      <a:pPr algn="ctr"/>
                      <a:r>
                        <a:rPr lang="en-GB" sz="2400" kern="1200" dirty="0">
                          <a:solidFill>
                            <a:schemeClr val="dk1"/>
                          </a:solidFill>
                          <a:effectLst/>
                          <a:latin typeface="+mn-lt"/>
                          <a:ea typeface="+mn-ea"/>
                          <a:cs typeface="+mn-cs"/>
                        </a:rPr>
                        <a:t>13.887</a:t>
                      </a:r>
                      <a:endParaRPr lang="en-US" sz="2400" dirty="0"/>
                    </a:p>
                  </a:txBody>
                  <a:tcPr anchor="ctr"/>
                </a:tc>
                <a:tc>
                  <a:txBody>
                    <a:bodyPr/>
                    <a:lstStyle/>
                    <a:p>
                      <a:pPr algn="ctr"/>
                      <a:endParaRPr lang="en-US" sz="2400" dirty="0"/>
                    </a:p>
                    <a:p>
                      <a:pPr algn="ctr"/>
                      <a:r>
                        <a:rPr lang="en-US" sz="2400" dirty="0"/>
                        <a:t>23.9917</a:t>
                      </a:r>
                    </a:p>
                    <a:p>
                      <a:pPr algn="ctr"/>
                      <a:r>
                        <a:rPr lang="en-US" sz="2400" dirty="0"/>
                        <a:t>0.5544</a:t>
                      </a:r>
                    </a:p>
                    <a:p>
                      <a:pPr algn="ctr"/>
                      <a:r>
                        <a:rPr lang="en-US" sz="2400" dirty="0"/>
                        <a:t>16.1968</a:t>
                      </a:r>
                    </a:p>
                  </a:txBody>
                  <a:tcPr anchor="ctr"/>
                </a:tc>
                <a:extLst>
                  <a:ext uri="{0D108BD9-81ED-4DB2-BD59-A6C34878D82A}">
                    <a16:rowId xmlns:a16="http://schemas.microsoft.com/office/drawing/2014/main" val="2098088073"/>
                  </a:ext>
                </a:extLst>
              </a:tr>
              <a:tr h="1500854">
                <a:tc>
                  <a:txBody>
                    <a:bodyPr/>
                    <a:lstStyle/>
                    <a:p>
                      <a:pPr algn="ctr"/>
                      <a:r>
                        <a:rPr lang="en-US" sz="2400" b="1" dirty="0"/>
                        <a:t>GBM</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14.8373</a:t>
                      </a:r>
                    </a:p>
                    <a:p>
                      <a:pPr algn="ctr"/>
                      <a:r>
                        <a:rPr lang="en-GB" sz="2400" kern="1200" dirty="0">
                          <a:solidFill>
                            <a:schemeClr val="dk1"/>
                          </a:solidFill>
                          <a:effectLst/>
                          <a:latin typeface="+mn-lt"/>
                          <a:ea typeface="+mn-ea"/>
                          <a:cs typeface="+mn-cs"/>
                        </a:rPr>
                        <a:t>0.85417</a:t>
                      </a:r>
                    </a:p>
                    <a:p>
                      <a:pPr algn="ctr"/>
                      <a:r>
                        <a:rPr lang="en-GB" sz="2400" kern="1200" dirty="0">
                          <a:solidFill>
                            <a:schemeClr val="dk1"/>
                          </a:solidFill>
                          <a:effectLst/>
                          <a:latin typeface="+mn-lt"/>
                          <a:ea typeface="+mn-ea"/>
                          <a:cs typeface="+mn-cs"/>
                        </a:rPr>
                        <a:t>11.2754</a:t>
                      </a:r>
                      <a:endParaRPr lang="en-US" sz="2400" dirty="0"/>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25.0329</a:t>
                      </a:r>
                    </a:p>
                    <a:p>
                      <a:pPr algn="ctr"/>
                      <a:r>
                        <a:rPr lang="en-GB" sz="2400" kern="1200" dirty="0">
                          <a:solidFill>
                            <a:schemeClr val="dk1"/>
                          </a:solidFill>
                          <a:effectLst/>
                          <a:latin typeface="+mn-lt"/>
                          <a:ea typeface="+mn-ea"/>
                          <a:cs typeface="+mn-cs"/>
                        </a:rPr>
                        <a:t>0.8612</a:t>
                      </a:r>
                    </a:p>
                    <a:p>
                      <a:pPr algn="ctr"/>
                      <a:r>
                        <a:rPr lang="en-GB" sz="2400" kern="1200" dirty="0">
                          <a:solidFill>
                            <a:schemeClr val="dk1"/>
                          </a:solidFill>
                          <a:effectLst/>
                          <a:latin typeface="+mn-lt"/>
                          <a:ea typeface="+mn-ea"/>
                          <a:cs typeface="+mn-cs"/>
                        </a:rPr>
                        <a:t>21.4694</a:t>
                      </a:r>
                      <a:endParaRPr lang="en-US" sz="2400" dirty="0"/>
                    </a:p>
                  </a:txBody>
                  <a:tcPr anchor="ctr"/>
                </a:tc>
                <a:tc>
                  <a:txBody>
                    <a:bodyPr/>
                    <a:lstStyle/>
                    <a:p>
                      <a:pPr algn="ctr"/>
                      <a:endParaRPr lang="en-US" sz="2400" dirty="0"/>
                    </a:p>
                    <a:p>
                      <a:pPr algn="ctr"/>
                      <a:r>
                        <a:rPr lang="en-US" sz="2400" b="0" dirty="0"/>
                        <a:t>25.871</a:t>
                      </a:r>
                    </a:p>
                    <a:p>
                      <a:pPr algn="ctr"/>
                      <a:r>
                        <a:rPr lang="en-US" sz="2400" b="0" dirty="0"/>
                        <a:t>0.6024</a:t>
                      </a:r>
                    </a:p>
                    <a:p>
                      <a:pPr algn="ctr"/>
                      <a:r>
                        <a:rPr lang="en-US" sz="2400" b="0" dirty="0"/>
                        <a:t>19.2860</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10156714-0830-FC4C-B14D-38F4B240EBF3}"/>
              </a:ext>
            </a:extLst>
          </p:cNvPr>
          <p:cNvSpPr/>
          <p:nvPr/>
        </p:nvSpPr>
        <p:spPr>
          <a:xfrm>
            <a:off x="430644" y="3170272"/>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0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12448" y="412466"/>
            <a:ext cx="10428760" cy="1039712"/>
          </a:xfrm>
        </p:spPr>
        <p:txBody>
          <a:bodyPr>
            <a:normAutofit/>
          </a:bodyPr>
          <a:lstStyle/>
          <a:p>
            <a:pPr lvl="0"/>
            <a:r>
              <a:rPr lang="en-GB" dirty="0">
                <a:solidFill>
                  <a:schemeClr val="tx2"/>
                </a:solidFill>
              </a:rPr>
              <a:t>Predicting the latitude</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04812" y="1509281"/>
            <a:ext cx="3765576" cy="954107"/>
          </a:xfrm>
          <a:prstGeom prst="rect">
            <a:avLst/>
          </a:prstGeom>
          <a:noFill/>
        </p:spPr>
        <p:txBody>
          <a:bodyPr wrap="square" rtlCol="0">
            <a:spAutoFit/>
          </a:bodyPr>
          <a:lstStyle/>
          <a:p>
            <a:r>
              <a:rPr lang="en-US" sz="2800" dirty="0"/>
              <a:t>Split the training set </a:t>
            </a:r>
            <a:br>
              <a:rPr lang="en-US" sz="2800" dirty="0"/>
            </a:br>
            <a:r>
              <a:rPr lang="en-US" sz="2800" dirty="0"/>
              <a:t>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5976109" y="2700223"/>
            <a:ext cx="2104889" cy="1815882"/>
          </a:xfrm>
          <a:prstGeom prst="rect">
            <a:avLst/>
          </a:prstGeom>
          <a:noFill/>
        </p:spPr>
        <p:txBody>
          <a:bodyPr wrap="square" rtlCol="0">
            <a:spAutoFit/>
          </a:bodyPr>
          <a:lstStyle/>
          <a:p>
            <a:r>
              <a:rPr lang="en-US" sz="28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4910350" y="3200677"/>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3445953" y="2399317"/>
            <a:ext cx="752930" cy="983851"/>
          </a:xfrm>
          <a:prstGeom prst="rect">
            <a:avLst/>
          </a:prstGeom>
        </p:spPr>
      </p:pic>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4339437" y="2577595"/>
            <a:ext cx="846265" cy="61458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3471044" y="3487574"/>
            <a:ext cx="1739749" cy="983851"/>
            <a:chOff x="1280273" y="2399317"/>
            <a:chExt cx="173974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3494079" y="4614402"/>
            <a:ext cx="1739749" cy="983851"/>
            <a:chOff x="1280273" y="2399317"/>
            <a:chExt cx="173974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8324047" y="1148774"/>
            <a:ext cx="2924422" cy="2246769"/>
          </a:xfrm>
          <a:prstGeom prst="rect">
            <a:avLst/>
          </a:prstGeom>
          <a:noFill/>
        </p:spPr>
        <p:txBody>
          <a:bodyPr wrap="square" rtlCol="0">
            <a:spAutoFit/>
          </a:bodyPr>
          <a:lstStyle/>
          <a:p>
            <a:r>
              <a:rPr lang="en-US" sz="2800" dirty="0"/>
              <a:t>Model applied to the validation set to predict the latitude</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sp>
        <p:nvSpPr>
          <p:cNvPr id="65" name="TextBox 64">
            <a:extLst>
              <a:ext uri="{FF2B5EF4-FFF2-40B4-BE49-F238E27FC236}">
                <a16:creationId xmlns:a16="http://schemas.microsoft.com/office/drawing/2014/main" id="{1FBCD03D-4F6B-EB45-BE8F-6124E5B1CF13}"/>
              </a:ext>
            </a:extLst>
          </p:cNvPr>
          <p:cNvSpPr txBox="1"/>
          <p:nvPr/>
        </p:nvSpPr>
        <p:spPr>
          <a:xfrm>
            <a:off x="10507574" y="4244408"/>
            <a:ext cx="1352389" cy="646331"/>
          </a:xfrm>
          <a:prstGeom prst="rect">
            <a:avLst/>
          </a:prstGeom>
          <a:noFill/>
        </p:spPr>
        <p:txBody>
          <a:bodyPr wrap="square" rtlCol="0">
            <a:spAutoFit/>
          </a:bodyPr>
          <a:lstStyle/>
          <a:p>
            <a:r>
              <a:rPr lang="en-US" dirty="0"/>
              <a:t>Latitude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240618" y="4227221"/>
            <a:ext cx="1352389" cy="646331"/>
          </a:xfrm>
          <a:prstGeom prst="rect">
            <a:avLst/>
          </a:prstGeom>
          <a:noFill/>
        </p:spPr>
        <p:txBody>
          <a:bodyPr wrap="square" rtlCol="0">
            <a:spAutoFit/>
          </a:bodyPr>
          <a:lstStyle/>
          <a:p>
            <a:r>
              <a:rPr lang="en-US" dirty="0"/>
              <a:t>Latitude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988185" y="4227221"/>
            <a:ext cx="1352389" cy="646331"/>
          </a:xfrm>
          <a:prstGeom prst="rect">
            <a:avLst/>
          </a:prstGeom>
          <a:noFill/>
        </p:spPr>
        <p:txBody>
          <a:bodyPr wrap="square" rtlCol="0">
            <a:spAutoFit/>
          </a:bodyPr>
          <a:lstStyle/>
          <a:p>
            <a:r>
              <a:rPr lang="en-US" dirty="0"/>
              <a:t>Latitude </a:t>
            </a:r>
            <a:br>
              <a:rPr lang="en-US" dirty="0"/>
            </a:br>
            <a:r>
              <a:rPr lang="en-US" dirty="0"/>
              <a:t>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6873106" y="3497469"/>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93A56E0-8122-664A-81B4-E435AF9AD0A4}"/>
              </a:ext>
            </a:extLst>
          </p:cNvPr>
          <p:cNvPicPr>
            <a:picLocks noChangeAspect="1"/>
          </p:cNvPicPr>
          <p:nvPr/>
        </p:nvPicPr>
        <p:blipFill>
          <a:blip r:embed="rId5"/>
          <a:stretch>
            <a:fillRect/>
          </a:stretch>
        </p:blipFill>
        <p:spPr>
          <a:xfrm>
            <a:off x="2316382" y="2397066"/>
            <a:ext cx="1011674" cy="1068029"/>
          </a:xfrm>
          <a:prstGeom prst="rect">
            <a:avLst/>
          </a:prstGeom>
        </p:spPr>
      </p:pic>
      <p:pic>
        <p:nvPicPr>
          <p:cNvPr id="27" name="Picture 26">
            <a:extLst>
              <a:ext uri="{FF2B5EF4-FFF2-40B4-BE49-F238E27FC236}">
                <a16:creationId xmlns:a16="http://schemas.microsoft.com/office/drawing/2014/main" id="{B9A6356C-4B1D-2044-A978-EF69BB976D50}"/>
              </a:ext>
            </a:extLst>
          </p:cNvPr>
          <p:cNvPicPr>
            <a:picLocks noChangeAspect="1"/>
          </p:cNvPicPr>
          <p:nvPr/>
        </p:nvPicPr>
        <p:blipFill>
          <a:blip r:embed="rId5"/>
          <a:stretch>
            <a:fillRect/>
          </a:stretch>
        </p:blipFill>
        <p:spPr>
          <a:xfrm>
            <a:off x="2316382" y="3395729"/>
            <a:ext cx="1018935" cy="1075695"/>
          </a:xfrm>
          <a:prstGeom prst="rect">
            <a:avLst/>
          </a:prstGeom>
        </p:spPr>
      </p:pic>
      <p:pic>
        <p:nvPicPr>
          <p:cNvPr id="28" name="Picture 27">
            <a:extLst>
              <a:ext uri="{FF2B5EF4-FFF2-40B4-BE49-F238E27FC236}">
                <a16:creationId xmlns:a16="http://schemas.microsoft.com/office/drawing/2014/main" id="{87AB772F-5118-8746-A940-00E129AE882B}"/>
              </a:ext>
            </a:extLst>
          </p:cNvPr>
          <p:cNvPicPr>
            <a:picLocks noChangeAspect="1"/>
          </p:cNvPicPr>
          <p:nvPr/>
        </p:nvPicPr>
        <p:blipFill>
          <a:blip r:embed="rId5"/>
          <a:stretch>
            <a:fillRect/>
          </a:stretch>
        </p:blipFill>
        <p:spPr>
          <a:xfrm>
            <a:off x="2290354" y="4503900"/>
            <a:ext cx="1036765" cy="1094518"/>
          </a:xfrm>
          <a:prstGeom prst="rect">
            <a:avLst/>
          </a:prstGeom>
        </p:spPr>
      </p:pic>
      <p:pic>
        <p:nvPicPr>
          <p:cNvPr id="4" name="Picture 3">
            <a:extLst>
              <a:ext uri="{FF2B5EF4-FFF2-40B4-BE49-F238E27FC236}">
                <a16:creationId xmlns:a16="http://schemas.microsoft.com/office/drawing/2014/main" id="{BC38AC62-5AFF-8E48-B7BE-BDA5F6C89955}"/>
              </a:ext>
            </a:extLst>
          </p:cNvPr>
          <p:cNvPicPr>
            <a:picLocks noChangeAspect="1"/>
          </p:cNvPicPr>
          <p:nvPr/>
        </p:nvPicPr>
        <p:blipFill>
          <a:blip r:embed="rId6">
            <a:duotone>
              <a:schemeClr val="bg2">
                <a:shade val="45000"/>
                <a:satMod val="135000"/>
              </a:schemeClr>
              <a:prstClr val="white"/>
            </a:duotone>
          </a:blip>
          <a:stretch>
            <a:fillRect/>
          </a:stretch>
        </p:blipFill>
        <p:spPr>
          <a:xfrm>
            <a:off x="7971997" y="3092139"/>
            <a:ext cx="1142693" cy="1142693"/>
          </a:xfrm>
          <a:prstGeom prst="rect">
            <a:avLst/>
          </a:prstGeom>
        </p:spPr>
      </p:pic>
      <p:pic>
        <p:nvPicPr>
          <p:cNvPr id="33" name="Picture 32">
            <a:extLst>
              <a:ext uri="{FF2B5EF4-FFF2-40B4-BE49-F238E27FC236}">
                <a16:creationId xmlns:a16="http://schemas.microsoft.com/office/drawing/2014/main" id="{A0237C92-D8DA-1647-AE6C-846510B66B38}"/>
              </a:ext>
            </a:extLst>
          </p:cNvPr>
          <p:cNvPicPr>
            <a:picLocks noChangeAspect="1"/>
          </p:cNvPicPr>
          <p:nvPr/>
        </p:nvPicPr>
        <p:blipFill>
          <a:blip r:embed="rId6">
            <a:duotone>
              <a:schemeClr val="accent1">
                <a:shade val="45000"/>
                <a:satMod val="135000"/>
              </a:schemeClr>
              <a:prstClr val="white"/>
            </a:duotone>
          </a:blip>
          <a:stretch>
            <a:fillRect/>
          </a:stretch>
        </p:blipFill>
        <p:spPr>
          <a:xfrm>
            <a:off x="9197573" y="3084528"/>
            <a:ext cx="1142693" cy="1142693"/>
          </a:xfrm>
          <a:prstGeom prst="rect">
            <a:avLst/>
          </a:prstGeom>
        </p:spPr>
      </p:pic>
      <p:pic>
        <p:nvPicPr>
          <p:cNvPr id="37" name="Picture 36">
            <a:extLst>
              <a:ext uri="{FF2B5EF4-FFF2-40B4-BE49-F238E27FC236}">
                <a16:creationId xmlns:a16="http://schemas.microsoft.com/office/drawing/2014/main" id="{FE4268EF-C69C-F147-BDDD-21CD139ACDEB}"/>
              </a:ext>
            </a:extLst>
          </p:cNvPr>
          <p:cNvPicPr>
            <a:picLocks noChangeAspect="1"/>
          </p:cNvPicPr>
          <p:nvPr/>
        </p:nvPicPr>
        <p:blipFill>
          <a:blip r:embed="rId6">
            <a:duotone>
              <a:schemeClr val="accent2">
                <a:shade val="45000"/>
                <a:satMod val="135000"/>
              </a:schemeClr>
              <a:prstClr val="white"/>
            </a:duotone>
          </a:blip>
          <a:stretch>
            <a:fillRect/>
          </a:stretch>
        </p:blipFill>
        <p:spPr>
          <a:xfrm>
            <a:off x="10456795" y="3053392"/>
            <a:ext cx="1142693" cy="1142693"/>
          </a:xfrm>
          <a:prstGeom prst="rect">
            <a:avLst/>
          </a:prstGeom>
        </p:spPr>
      </p:pic>
      <p:pic>
        <p:nvPicPr>
          <p:cNvPr id="41" name="Picture 40">
            <a:extLst>
              <a:ext uri="{FF2B5EF4-FFF2-40B4-BE49-F238E27FC236}">
                <a16:creationId xmlns:a16="http://schemas.microsoft.com/office/drawing/2014/main" id="{C57D56CA-0426-8046-A16E-59B37519A480}"/>
              </a:ext>
            </a:extLst>
          </p:cNvPr>
          <p:cNvPicPr>
            <a:picLocks noChangeAspect="1"/>
          </p:cNvPicPr>
          <p:nvPr/>
        </p:nvPicPr>
        <p:blipFill>
          <a:blip r:embed="rId7"/>
          <a:stretch>
            <a:fillRect/>
          </a:stretch>
        </p:blipFill>
        <p:spPr>
          <a:xfrm>
            <a:off x="1212097" y="2383721"/>
            <a:ext cx="1097024" cy="1097024"/>
          </a:xfrm>
          <a:prstGeom prst="rect">
            <a:avLst/>
          </a:prstGeom>
        </p:spPr>
      </p:pic>
      <p:pic>
        <p:nvPicPr>
          <p:cNvPr id="44" name="Picture 43">
            <a:extLst>
              <a:ext uri="{FF2B5EF4-FFF2-40B4-BE49-F238E27FC236}">
                <a16:creationId xmlns:a16="http://schemas.microsoft.com/office/drawing/2014/main" id="{FE99D40B-D843-AD4D-BDA8-C134385452C4}"/>
              </a:ext>
            </a:extLst>
          </p:cNvPr>
          <p:cNvPicPr>
            <a:picLocks noChangeAspect="1"/>
          </p:cNvPicPr>
          <p:nvPr/>
        </p:nvPicPr>
        <p:blipFill>
          <a:blip r:embed="rId7"/>
          <a:stretch>
            <a:fillRect/>
          </a:stretch>
        </p:blipFill>
        <p:spPr>
          <a:xfrm>
            <a:off x="1219616" y="3522750"/>
            <a:ext cx="1097024" cy="1097024"/>
          </a:xfrm>
          <a:prstGeom prst="rect">
            <a:avLst/>
          </a:prstGeom>
        </p:spPr>
      </p:pic>
      <p:pic>
        <p:nvPicPr>
          <p:cNvPr id="45" name="Picture 44">
            <a:extLst>
              <a:ext uri="{FF2B5EF4-FFF2-40B4-BE49-F238E27FC236}">
                <a16:creationId xmlns:a16="http://schemas.microsoft.com/office/drawing/2014/main" id="{52B041E6-FD99-AB46-AF69-7B7BCE6DFF1A}"/>
              </a:ext>
            </a:extLst>
          </p:cNvPr>
          <p:cNvPicPr>
            <a:picLocks noChangeAspect="1"/>
          </p:cNvPicPr>
          <p:nvPr/>
        </p:nvPicPr>
        <p:blipFill>
          <a:blip r:embed="rId7"/>
          <a:stretch>
            <a:fillRect/>
          </a:stretch>
        </p:blipFill>
        <p:spPr>
          <a:xfrm>
            <a:off x="1227135" y="4661779"/>
            <a:ext cx="1097024" cy="1097024"/>
          </a:xfrm>
          <a:prstGeom prst="rect">
            <a:avLst/>
          </a:prstGeom>
        </p:spPr>
      </p:pic>
    </p:spTree>
    <p:extLst>
      <p:ext uri="{BB962C8B-B14F-4D97-AF65-F5344CB8AC3E}">
        <p14:creationId xmlns:p14="http://schemas.microsoft.com/office/powerpoint/2010/main" val="31818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60420"/>
            <a:ext cx="9483363" cy="1039712"/>
          </a:xfrm>
        </p:spPr>
        <p:txBody>
          <a:bodyPr>
            <a:normAutofit/>
          </a:bodyPr>
          <a:lstStyle/>
          <a:p>
            <a:pPr lvl="0"/>
            <a:r>
              <a:rPr lang="en-GB" dirty="0">
                <a:solidFill>
                  <a:schemeClr val="tx2"/>
                </a:solidFill>
              </a:rPr>
              <a:t>Accuracy of the models: predictions validated against the known latitude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1263517603"/>
              </p:ext>
            </p:extLst>
          </p:nvPr>
        </p:nvGraphicFramePr>
        <p:xfrm>
          <a:off x="1328423" y="1340069"/>
          <a:ext cx="9611125" cy="492488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sz="2400" dirty="0"/>
                    </a:p>
                  </a:txBody>
                  <a:tcPr/>
                </a:tc>
                <a:tc>
                  <a:txBody>
                    <a:bodyPr/>
                    <a:lstStyle/>
                    <a:p>
                      <a:pPr algn="ctr"/>
                      <a:r>
                        <a:rPr lang="en-US" sz="24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Building 1</a:t>
                      </a:r>
                      <a:endParaRPr kumimoji="0" lang="en-US" sz="24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2400" b="1" dirty="0"/>
                        <a:t>RF</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26.8264</a:t>
                      </a:r>
                      <a:r>
                        <a:rPr lang="en-GB" sz="2400" dirty="0">
                          <a:effectLst/>
                        </a:rPr>
                        <a:t> </a:t>
                      </a:r>
                    </a:p>
                    <a:p>
                      <a:pPr algn="ctr"/>
                      <a:r>
                        <a:rPr lang="en-GB" sz="2400" kern="1200" dirty="0">
                          <a:solidFill>
                            <a:schemeClr val="dk1"/>
                          </a:solidFill>
                          <a:effectLst/>
                          <a:latin typeface="+mn-lt"/>
                          <a:ea typeface="+mn-ea"/>
                          <a:cs typeface="+mn-cs"/>
                        </a:rPr>
                        <a:t>0.7166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23.2988</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30.4019</a:t>
                      </a:r>
                    </a:p>
                    <a:p>
                      <a:pPr algn="ctr"/>
                      <a:r>
                        <a:rPr lang="en-GB" sz="2400" kern="1200" dirty="0">
                          <a:solidFill>
                            <a:schemeClr val="dk1"/>
                          </a:solidFill>
                          <a:effectLst/>
                          <a:latin typeface="+mn-lt"/>
                          <a:ea typeface="+mn-ea"/>
                          <a:cs typeface="+mn-cs"/>
                        </a:rPr>
                        <a:t>0.7278</a:t>
                      </a:r>
                    </a:p>
                    <a:p>
                      <a:pPr algn="ctr"/>
                      <a:r>
                        <a:rPr lang="en-GB" sz="2400" kern="1200" dirty="0">
                          <a:solidFill>
                            <a:schemeClr val="dk1"/>
                          </a:solidFill>
                          <a:effectLst/>
                          <a:latin typeface="+mn-lt"/>
                          <a:ea typeface="+mn-ea"/>
                          <a:cs typeface="+mn-cs"/>
                        </a:rPr>
                        <a:t>24.7370</a:t>
                      </a:r>
                      <a:endParaRPr lang="en-US" sz="2400" dirty="0"/>
                    </a:p>
                  </a:txBody>
                  <a:tcPr anchor="ctr"/>
                </a:tc>
                <a:tc>
                  <a:txBody>
                    <a:bodyPr/>
                    <a:lstStyle/>
                    <a:p>
                      <a:pPr algn="ctr"/>
                      <a:endParaRPr lang="en-US" sz="2400" dirty="0"/>
                    </a:p>
                    <a:p>
                      <a:pPr algn="ctr"/>
                      <a:r>
                        <a:rPr lang="en-US" sz="2400" dirty="0"/>
                        <a:t>23.9917</a:t>
                      </a:r>
                    </a:p>
                    <a:p>
                      <a:pPr algn="ctr"/>
                      <a:r>
                        <a:rPr lang="en-US" sz="2400" dirty="0"/>
                        <a:t>0.5544</a:t>
                      </a:r>
                    </a:p>
                    <a:p>
                      <a:pPr algn="ctr"/>
                      <a:r>
                        <a:rPr lang="en-US" sz="2400" dirty="0"/>
                        <a:t>16.1968</a:t>
                      </a:r>
                    </a:p>
                  </a:txBody>
                  <a:tcPr anchor="ctr"/>
                </a:tc>
                <a:extLst>
                  <a:ext uri="{0D108BD9-81ED-4DB2-BD59-A6C34878D82A}">
                    <a16:rowId xmlns:a16="http://schemas.microsoft.com/office/drawing/2014/main" val="2098088073"/>
                  </a:ext>
                </a:extLst>
              </a:tr>
              <a:tr h="1500854">
                <a:tc>
                  <a:txBody>
                    <a:bodyPr/>
                    <a:lstStyle/>
                    <a:p>
                      <a:pPr algn="ctr"/>
                      <a:r>
                        <a:rPr lang="en-US" sz="2400" b="1" dirty="0"/>
                        <a:t>GBM</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15.5253</a:t>
                      </a:r>
                    </a:p>
                    <a:p>
                      <a:pPr algn="ctr"/>
                      <a:r>
                        <a:rPr lang="en-GB" sz="2400" kern="1200" dirty="0">
                          <a:solidFill>
                            <a:schemeClr val="dk1"/>
                          </a:solidFill>
                          <a:effectLst/>
                          <a:latin typeface="+mn-lt"/>
                          <a:ea typeface="+mn-ea"/>
                          <a:cs typeface="+mn-cs"/>
                        </a:rPr>
                        <a:t>0.7779</a:t>
                      </a:r>
                    </a:p>
                    <a:p>
                      <a:pPr algn="ctr"/>
                      <a:r>
                        <a:rPr lang="en-GB" sz="2400" kern="1200" dirty="0">
                          <a:solidFill>
                            <a:schemeClr val="dk1"/>
                          </a:solidFill>
                          <a:effectLst/>
                          <a:latin typeface="+mn-lt"/>
                          <a:ea typeface="+mn-ea"/>
                          <a:cs typeface="+mn-cs"/>
                        </a:rPr>
                        <a:t>10.5900</a:t>
                      </a:r>
                      <a:endParaRPr lang="en-US" sz="2400" dirty="0"/>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20.1156</a:t>
                      </a:r>
                    </a:p>
                    <a:p>
                      <a:pPr algn="ctr"/>
                      <a:r>
                        <a:rPr lang="en-GB" sz="2400" kern="1200" dirty="0">
                          <a:solidFill>
                            <a:schemeClr val="dk1"/>
                          </a:solidFill>
                          <a:effectLst/>
                          <a:latin typeface="+mn-lt"/>
                          <a:ea typeface="+mn-ea"/>
                          <a:cs typeface="+mn-cs"/>
                        </a:rPr>
                        <a:t>0.8168</a:t>
                      </a:r>
                    </a:p>
                    <a:p>
                      <a:pPr algn="ctr"/>
                      <a:r>
                        <a:rPr lang="en-GB" sz="2400" kern="1200" dirty="0">
                          <a:solidFill>
                            <a:schemeClr val="dk1"/>
                          </a:solidFill>
                          <a:effectLst/>
                          <a:latin typeface="+mn-lt"/>
                          <a:ea typeface="+mn-ea"/>
                          <a:cs typeface="+mn-cs"/>
                        </a:rPr>
                        <a:t>16.6948</a:t>
                      </a:r>
                      <a:endParaRPr lang="en-US" sz="2400" dirty="0"/>
                    </a:p>
                  </a:txBody>
                  <a:tcPr anchor="ctr"/>
                </a:tc>
                <a:tc>
                  <a:txBody>
                    <a:bodyPr/>
                    <a:lstStyle/>
                    <a:p>
                      <a:pPr algn="ctr"/>
                      <a:endParaRPr lang="en-US" sz="2400" dirty="0"/>
                    </a:p>
                    <a:p>
                      <a:pPr algn="ctr"/>
                      <a:r>
                        <a:rPr lang="en-US" sz="2400" b="0" dirty="0"/>
                        <a:t>22.0241</a:t>
                      </a:r>
                    </a:p>
                    <a:p>
                      <a:pPr algn="ctr"/>
                      <a:r>
                        <a:rPr lang="en-US" sz="2400" b="0" dirty="0"/>
                        <a:t>0.5169</a:t>
                      </a:r>
                    </a:p>
                    <a:p>
                      <a:pPr algn="ctr"/>
                      <a:r>
                        <a:rPr lang="en-US" sz="2400" b="0" dirty="0"/>
                        <a:t>14.2581</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59837C67-39D8-354D-9916-EF4D7844B607}"/>
              </a:ext>
            </a:extLst>
          </p:cNvPr>
          <p:cNvSpPr/>
          <p:nvPr/>
        </p:nvSpPr>
        <p:spPr>
          <a:xfrm>
            <a:off x="402648" y="4902090"/>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17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Longitude &amp; latitude predictions: errors</a:t>
            </a:r>
          </a:p>
        </p:txBody>
      </p:sp>
      <p:sp>
        <p:nvSpPr>
          <p:cNvPr id="6" name="TextBox 5">
            <a:extLst>
              <a:ext uri="{FF2B5EF4-FFF2-40B4-BE49-F238E27FC236}">
                <a16:creationId xmlns:a16="http://schemas.microsoft.com/office/drawing/2014/main" id="{1888652A-5D15-E94A-910D-7FF25CA6F94A}"/>
              </a:ext>
            </a:extLst>
          </p:cNvPr>
          <p:cNvSpPr txBox="1"/>
          <p:nvPr/>
        </p:nvSpPr>
        <p:spPr>
          <a:xfrm>
            <a:off x="1847841" y="1701916"/>
            <a:ext cx="1542490" cy="380665"/>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321C071D-CE44-D64E-8F05-EFD53A7DD357}"/>
              </a:ext>
            </a:extLst>
          </p:cNvPr>
          <p:cNvSpPr txBox="1"/>
          <p:nvPr/>
        </p:nvSpPr>
        <p:spPr>
          <a:xfrm>
            <a:off x="9083485" y="1684984"/>
            <a:ext cx="1542490" cy="380665"/>
          </a:xfrm>
          <a:prstGeom prst="rect">
            <a:avLst/>
          </a:prstGeom>
          <a:noFill/>
        </p:spPr>
        <p:txBody>
          <a:bodyPr wrap="square" rtlCol="0">
            <a:spAutoFit/>
          </a:bodyPr>
          <a:lstStyle/>
          <a:p>
            <a:r>
              <a:rPr lang="en-US" dirty="0"/>
              <a:t>Building 2</a:t>
            </a:r>
          </a:p>
        </p:txBody>
      </p:sp>
      <p:sp>
        <p:nvSpPr>
          <p:cNvPr id="10" name="TextBox 9">
            <a:extLst>
              <a:ext uri="{FF2B5EF4-FFF2-40B4-BE49-F238E27FC236}">
                <a16:creationId xmlns:a16="http://schemas.microsoft.com/office/drawing/2014/main" id="{5A0CB5E5-420E-D941-B072-5F50248337CB}"/>
              </a:ext>
            </a:extLst>
          </p:cNvPr>
          <p:cNvSpPr txBox="1"/>
          <p:nvPr/>
        </p:nvSpPr>
        <p:spPr>
          <a:xfrm>
            <a:off x="5710624" y="1701916"/>
            <a:ext cx="1542490" cy="380665"/>
          </a:xfrm>
          <a:prstGeom prst="rect">
            <a:avLst/>
          </a:prstGeom>
          <a:noFill/>
        </p:spPr>
        <p:txBody>
          <a:bodyPr wrap="square" rtlCol="0">
            <a:spAutoFit/>
          </a:bodyPr>
          <a:lstStyle/>
          <a:p>
            <a:r>
              <a:rPr lang="en-US" dirty="0"/>
              <a:t>Building 1</a:t>
            </a:r>
          </a:p>
        </p:txBody>
      </p:sp>
      <p:pic>
        <p:nvPicPr>
          <p:cNvPr id="13" name="Picture 12">
            <a:extLst>
              <a:ext uri="{FF2B5EF4-FFF2-40B4-BE49-F238E27FC236}">
                <a16:creationId xmlns:a16="http://schemas.microsoft.com/office/drawing/2014/main" id="{CFA0299F-B6F0-8340-9261-AF8AA7E26E2B}"/>
              </a:ext>
            </a:extLst>
          </p:cNvPr>
          <p:cNvPicPr>
            <a:picLocks noChangeAspect="1"/>
          </p:cNvPicPr>
          <p:nvPr/>
        </p:nvPicPr>
        <p:blipFill>
          <a:blip r:embed="rId3">
            <a:duotone>
              <a:schemeClr val="bg2">
                <a:shade val="45000"/>
                <a:satMod val="135000"/>
              </a:schemeClr>
              <a:prstClr val="white"/>
            </a:duotone>
          </a:blip>
          <a:stretch>
            <a:fillRect/>
          </a:stretch>
        </p:blipFill>
        <p:spPr>
          <a:xfrm>
            <a:off x="1028091" y="2256837"/>
            <a:ext cx="3242183" cy="2000890"/>
          </a:xfrm>
          <a:prstGeom prst="rect">
            <a:avLst/>
          </a:prstGeom>
        </p:spPr>
      </p:pic>
      <p:pic>
        <p:nvPicPr>
          <p:cNvPr id="18" name="Picture 17">
            <a:extLst>
              <a:ext uri="{FF2B5EF4-FFF2-40B4-BE49-F238E27FC236}">
                <a16:creationId xmlns:a16="http://schemas.microsoft.com/office/drawing/2014/main" id="{33B93DC5-CAC4-C547-9F90-ABB3074593F0}"/>
              </a:ext>
            </a:extLst>
          </p:cNvPr>
          <p:cNvPicPr>
            <a:picLocks noChangeAspect="1"/>
          </p:cNvPicPr>
          <p:nvPr/>
        </p:nvPicPr>
        <p:blipFill>
          <a:blip r:embed="rId4">
            <a:duotone>
              <a:schemeClr val="bg2">
                <a:shade val="45000"/>
                <a:satMod val="135000"/>
              </a:schemeClr>
              <a:prstClr val="white"/>
            </a:duotone>
          </a:blip>
          <a:stretch>
            <a:fillRect/>
          </a:stretch>
        </p:blipFill>
        <p:spPr>
          <a:xfrm>
            <a:off x="4715540" y="2256838"/>
            <a:ext cx="3308751" cy="2041972"/>
          </a:xfrm>
          <a:prstGeom prst="rect">
            <a:avLst/>
          </a:prstGeom>
        </p:spPr>
      </p:pic>
      <p:pic>
        <p:nvPicPr>
          <p:cNvPr id="20" name="Picture 19">
            <a:extLst>
              <a:ext uri="{FF2B5EF4-FFF2-40B4-BE49-F238E27FC236}">
                <a16:creationId xmlns:a16="http://schemas.microsoft.com/office/drawing/2014/main" id="{62FCBC5A-22CE-5C40-B11F-00E90BAF544A}"/>
              </a:ext>
            </a:extLst>
          </p:cNvPr>
          <p:cNvPicPr>
            <a:picLocks noChangeAspect="1"/>
          </p:cNvPicPr>
          <p:nvPr/>
        </p:nvPicPr>
        <p:blipFill>
          <a:blip r:embed="rId5">
            <a:duotone>
              <a:schemeClr val="bg2">
                <a:shade val="45000"/>
                <a:satMod val="135000"/>
              </a:schemeClr>
              <a:prstClr val="white"/>
            </a:duotone>
          </a:blip>
          <a:stretch>
            <a:fillRect/>
          </a:stretch>
        </p:blipFill>
        <p:spPr>
          <a:xfrm>
            <a:off x="8386886" y="2256838"/>
            <a:ext cx="3106203" cy="1916972"/>
          </a:xfrm>
          <a:prstGeom prst="rect">
            <a:avLst/>
          </a:prstGeom>
        </p:spPr>
      </p:pic>
      <p:pic>
        <p:nvPicPr>
          <p:cNvPr id="23" name="Picture 22">
            <a:extLst>
              <a:ext uri="{FF2B5EF4-FFF2-40B4-BE49-F238E27FC236}">
                <a16:creationId xmlns:a16="http://schemas.microsoft.com/office/drawing/2014/main" id="{C4502041-D2CD-464B-94DC-3C9F39E63072}"/>
              </a:ext>
            </a:extLst>
          </p:cNvPr>
          <p:cNvPicPr>
            <a:picLocks noChangeAspect="1"/>
          </p:cNvPicPr>
          <p:nvPr/>
        </p:nvPicPr>
        <p:blipFill>
          <a:blip r:embed="rId6">
            <a:duotone>
              <a:schemeClr val="bg2">
                <a:shade val="45000"/>
                <a:satMod val="135000"/>
              </a:schemeClr>
              <a:prstClr val="white"/>
            </a:duotone>
          </a:blip>
          <a:stretch>
            <a:fillRect/>
          </a:stretch>
        </p:blipFill>
        <p:spPr>
          <a:xfrm>
            <a:off x="4772040" y="4473067"/>
            <a:ext cx="3066561" cy="1892506"/>
          </a:xfrm>
          <a:prstGeom prst="rect">
            <a:avLst/>
          </a:prstGeom>
        </p:spPr>
      </p:pic>
      <p:pic>
        <p:nvPicPr>
          <p:cNvPr id="24" name="Picture 23">
            <a:extLst>
              <a:ext uri="{FF2B5EF4-FFF2-40B4-BE49-F238E27FC236}">
                <a16:creationId xmlns:a16="http://schemas.microsoft.com/office/drawing/2014/main" id="{E15A7013-2A6D-0740-8171-466E2667D295}"/>
              </a:ext>
            </a:extLst>
          </p:cNvPr>
          <p:cNvPicPr>
            <a:picLocks noChangeAspect="1"/>
          </p:cNvPicPr>
          <p:nvPr/>
        </p:nvPicPr>
        <p:blipFill>
          <a:blip r:embed="rId7">
            <a:duotone>
              <a:schemeClr val="bg2">
                <a:shade val="45000"/>
                <a:satMod val="135000"/>
              </a:schemeClr>
              <a:prstClr val="white"/>
            </a:duotone>
          </a:blip>
          <a:stretch>
            <a:fillRect/>
          </a:stretch>
        </p:blipFill>
        <p:spPr>
          <a:xfrm>
            <a:off x="8301104" y="4473067"/>
            <a:ext cx="2920490" cy="1802359"/>
          </a:xfrm>
          <a:prstGeom prst="rect">
            <a:avLst/>
          </a:prstGeom>
        </p:spPr>
      </p:pic>
      <p:sp>
        <p:nvSpPr>
          <p:cNvPr id="25" name="TextBox 24">
            <a:extLst>
              <a:ext uri="{FF2B5EF4-FFF2-40B4-BE49-F238E27FC236}">
                <a16:creationId xmlns:a16="http://schemas.microsoft.com/office/drawing/2014/main" id="{CB21E5F7-DEDF-3942-A94C-F5380CC7395B}"/>
              </a:ext>
            </a:extLst>
          </p:cNvPr>
          <p:cNvSpPr txBox="1"/>
          <p:nvPr/>
        </p:nvSpPr>
        <p:spPr>
          <a:xfrm>
            <a:off x="92358" y="2631493"/>
            <a:ext cx="1352389" cy="369332"/>
          </a:xfrm>
          <a:prstGeom prst="rect">
            <a:avLst/>
          </a:prstGeom>
          <a:noFill/>
        </p:spPr>
        <p:txBody>
          <a:bodyPr wrap="square" rtlCol="0">
            <a:spAutoFit/>
          </a:bodyPr>
          <a:lstStyle/>
          <a:p>
            <a:r>
              <a:rPr lang="en-US" dirty="0"/>
              <a:t>Longitude</a:t>
            </a:r>
          </a:p>
        </p:txBody>
      </p:sp>
      <p:sp>
        <p:nvSpPr>
          <p:cNvPr id="26" name="TextBox 25">
            <a:extLst>
              <a:ext uri="{FF2B5EF4-FFF2-40B4-BE49-F238E27FC236}">
                <a16:creationId xmlns:a16="http://schemas.microsoft.com/office/drawing/2014/main" id="{8E8F4B04-A67C-624C-A251-D3E5D8EBA019}"/>
              </a:ext>
            </a:extLst>
          </p:cNvPr>
          <p:cNvSpPr txBox="1"/>
          <p:nvPr/>
        </p:nvSpPr>
        <p:spPr>
          <a:xfrm>
            <a:off x="142979" y="4771131"/>
            <a:ext cx="1352389" cy="369332"/>
          </a:xfrm>
          <a:prstGeom prst="rect">
            <a:avLst/>
          </a:prstGeom>
          <a:noFill/>
        </p:spPr>
        <p:txBody>
          <a:bodyPr wrap="square" rtlCol="0">
            <a:spAutoFit/>
          </a:bodyPr>
          <a:lstStyle/>
          <a:p>
            <a:r>
              <a:rPr lang="en-US" dirty="0"/>
              <a:t>Latitude </a:t>
            </a:r>
          </a:p>
        </p:txBody>
      </p:sp>
      <p:pic>
        <p:nvPicPr>
          <p:cNvPr id="27" name="Picture 26">
            <a:extLst>
              <a:ext uri="{FF2B5EF4-FFF2-40B4-BE49-F238E27FC236}">
                <a16:creationId xmlns:a16="http://schemas.microsoft.com/office/drawing/2014/main" id="{107FB1A0-7AB2-FD46-88B6-2E3AE2E08800}"/>
              </a:ext>
            </a:extLst>
          </p:cNvPr>
          <p:cNvPicPr>
            <a:picLocks noChangeAspect="1"/>
          </p:cNvPicPr>
          <p:nvPr/>
        </p:nvPicPr>
        <p:blipFill>
          <a:blip r:embed="rId8">
            <a:duotone>
              <a:schemeClr val="bg2">
                <a:shade val="45000"/>
                <a:satMod val="135000"/>
              </a:schemeClr>
              <a:prstClr val="white"/>
            </a:duotone>
          </a:blip>
          <a:stretch>
            <a:fillRect/>
          </a:stretch>
        </p:blipFill>
        <p:spPr>
          <a:xfrm>
            <a:off x="1298663" y="4483631"/>
            <a:ext cx="3049734" cy="1881942"/>
          </a:xfrm>
          <a:prstGeom prst="rect">
            <a:avLst/>
          </a:prstGeom>
        </p:spPr>
      </p:pic>
    </p:spTree>
    <p:extLst>
      <p:ext uri="{BB962C8B-B14F-4D97-AF65-F5344CB8AC3E}">
        <p14:creationId xmlns:p14="http://schemas.microsoft.com/office/powerpoint/2010/main" val="15768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Latitude predictions: errors plotted against longitude and latitude</a:t>
            </a:r>
          </a:p>
        </p:txBody>
      </p:sp>
      <p:sp>
        <p:nvSpPr>
          <p:cNvPr id="6" name="TextBox 5">
            <a:extLst>
              <a:ext uri="{FF2B5EF4-FFF2-40B4-BE49-F238E27FC236}">
                <a16:creationId xmlns:a16="http://schemas.microsoft.com/office/drawing/2014/main" id="{1888652A-5D15-E94A-910D-7FF25CA6F94A}"/>
              </a:ext>
            </a:extLst>
          </p:cNvPr>
          <p:cNvSpPr txBox="1"/>
          <p:nvPr/>
        </p:nvSpPr>
        <p:spPr>
          <a:xfrm>
            <a:off x="2619086" y="1701916"/>
            <a:ext cx="1542490" cy="380665"/>
          </a:xfrm>
          <a:prstGeom prst="rect">
            <a:avLst/>
          </a:prstGeom>
          <a:noFill/>
        </p:spPr>
        <p:txBody>
          <a:bodyPr wrap="square" rtlCol="0">
            <a:spAutoFit/>
          </a:bodyPr>
          <a:lstStyle/>
          <a:p>
            <a:r>
              <a:rPr lang="en-US" dirty="0"/>
              <a:t>Building 0</a:t>
            </a:r>
          </a:p>
        </p:txBody>
      </p:sp>
      <p:sp>
        <p:nvSpPr>
          <p:cNvPr id="10" name="TextBox 9">
            <a:extLst>
              <a:ext uri="{FF2B5EF4-FFF2-40B4-BE49-F238E27FC236}">
                <a16:creationId xmlns:a16="http://schemas.microsoft.com/office/drawing/2014/main" id="{5A0CB5E5-420E-D941-B072-5F50248337CB}"/>
              </a:ext>
            </a:extLst>
          </p:cNvPr>
          <p:cNvSpPr txBox="1"/>
          <p:nvPr/>
        </p:nvSpPr>
        <p:spPr>
          <a:xfrm>
            <a:off x="8188826" y="1629635"/>
            <a:ext cx="1542490" cy="380665"/>
          </a:xfrm>
          <a:prstGeom prst="rect">
            <a:avLst/>
          </a:prstGeom>
          <a:noFill/>
        </p:spPr>
        <p:txBody>
          <a:bodyPr wrap="square" rtlCol="0">
            <a:spAutoFit/>
          </a:bodyPr>
          <a:lstStyle/>
          <a:p>
            <a:r>
              <a:rPr lang="en-US" dirty="0"/>
              <a:t>Building 1</a:t>
            </a:r>
          </a:p>
        </p:txBody>
      </p:sp>
      <p:pic>
        <p:nvPicPr>
          <p:cNvPr id="7" name="Picture 6">
            <a:extLst>
              <a:ext uri="{FF2B5EF4-FFF2-40B4-BE49-F238E27FC236}">
                <a16:creationId xmlns:a16="http://schemas.microsoft.com/office/drawing/2014/main" id="{22D1F87A-88C4-0C42-9F2C-AE661CEB2691}"/>
              </a:ext>
            </a:extLst>
          </p:cNvPr>
          <p:cNvPicPr>
            <a:picLocks noChangeAspect="1"/>
          </p:cNvPicPr>
          <p:nvPr/>
        </p:nvPicPr>
        <p:blipFill>
          <a:blip r:embed="rId3"/>
          <a:stretch>
            <a:fillRect/>
          </a:stretch>
        </p:blipFill>
        <p:spPr>
          <a:xfrm>
            <a:off x="5874293" y="2124484"/>
            <a:ext cx="6141440" cy="3789784"/>
          </a:xfrm>
          <a:prstGeom prst="rect">
            <a:avLst/>
          </a:prstGeom>
        </p:spPr>
      </p:pic>
      <p:pic>
        <p:nvPicPr>
          <p:cNvPr id="8" name="Picture 7">
            <a:extLst>
              <a:ext uri="{FF2B5EF4-FFF2-40B4-BE49-F238E27FC236}">
                <a16:creationId xmlns:a16="http://schemas.microsoft.com/office/drawing/2014/main" id="{8E5D7A22-A726-3840-8EAF-C59E4BC6EB73}"/>
              </a:ext>
            </a:extLst>
          </p:cNvPr>
          <p:cNvPicPr>
            <a:picLocks noChangeAspect="1"/>
          </p:cNvPicPr>
          <p:nvPr/>
        </p:nvPicPr>
        <p:blipFill>
          <a:blip r:embed="rId4"/>
          <a:stretch>
            <a:fillRect/>
          </a:stretch>
        </p:blipFill>
        <p:spPr>
          <a:xfrm>
            <a:off x="252777" y="2142972"/>
            <a:ext cx="6024307" cy="3717503"/>
          </a:xfrm>
          <a:prstGeom prst="rect">
            <a:avLst/>
          </a:prstGeom>
        </p:spPr>
      </p:pic>
    </p:spTree>
    <p:extLst>
      <p:ext uri="{BB962C8B-B14F-4D97-AF65-F5344CB8AC3E}">
        <p14:creationId xmlns:p14="http://schemas.microsoft.com/office/powerpoint/2010/main" val="305162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7577071" cy="1137719"/>
          </a:xfrm>
        </p:spPr>
        <p:txBody>
          <a:bodyPr>
            <a:normAutofit/>
          </a:bodyPr>
          <a:lstStyle/>
          <a:p>
            <a:pPr lvl="0"/>
            <a:r>
              <a:rPr lang="en-GB" dirty="0">
                <a:solidFill>
                  <a:schemeClr val="tx2"/>
                </a:solidFill>
              </a:rPr>
              <a:t>Objective</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38507" y="2095533"/>
            <a:ext cx="7816762" cy="3173123"/>
          </a:xfrm>
        </p:spPr>
        <p:txBody>
          <a:bodyPr>
            <a:noAutofit/>
          </a:bodyPr>
          <a:lstStyle/>
          <a:p>
            <a:r>
              <a:rPr lang="en-GB" sz="3200" b="1" dirty="0">
                <a:solidFill>
                  <a:schemeClr val="tx1"/>
                </a:solidFill>
              </a:rPr>
              <a:t>Assess the ability of </a:t>
            </a:r>
            <a:r>
              <a:rPr lang="en-GB" sz="3200" b="1" dirty="0" err="1">
                <a:solidFill>
                  <a:schemeClr val="tx1"/>
                </a:solidFill>
              </a:rPr>
              <a:t>wifi</a:t>
            </a:r>
            <a:r>
              <a:rPr lang="en-GB" sz="3200" b="1" dirty="0">
                <a:solidFill>
                  <a:schemeClr val="tx1"/>
                </a:solidFill>
              </a:rPr>
              <a:t> fingerprinting to predict a person’s location.</a:t>
            </a:r>
          </a:p>
          <a:p>
            <a:endParaRPr lang="en-GB" sz="3200" dirty="0">
              <a:solidFill>
                <a:schemeClr val="tx1"/>
              </a:solidFill>
            </a:endParaRPr>
          </a:p>
          <a:p>
            <a:r>
              <a:rPr lang="en-GB" sz="3200" dirty="0" err="1">
                <a:solidFill>
                  <a:schemeClr val="tx1"/>
                </a:solidFill>
              </a:rPr>
              <a:t>Wifi</a:t>
            </a:r>
            <a:r>
              <a:rPr lang="en-GB" sz="3200" dirty="0">
                <a:solidFill>
                  <a:schemeClr val="tx1"/>
                </a:solidFill>
              </a:rPr>
              <a:t> fingerprinting takes the signals from multiple </a:t>
            </a:r>
            <a:r>
              <a:rPr lang="en-GB" sz="3200" dirty="0" err="1">
                <a:solidFill>
                  <a:schemeClr val="tx1"/>
                </a:solidFill>
              </a:rPr>
              <a:t>wifi</a:t>
            </a:r>
            <a:r>
              <a:rPr lang="en-GB" sz="3200" dirty="0">
                <a:solidFill>
                  <a:schemeClr val="tx1"/>
                </a:solidFill>
              </a:rPr>
              <a:t> hotspots within a building to determine location.</a:t>
            </a:r>
          </a:p>
          <a:p>
            <a:pPr marL="514350" indent="-514350">
              <a:buAutoNum type="arabicPeriod"/>
            </a:pPr>
            <a:endParaRPr lang="en-GB" sz="3200" dirty="0"/>
          </a:p>
          <a:p>
            <a:endParaRPr lang="en-GB" sz="3200" b="1" dirty="0"/>
          </a:p>
          <a:p>
            <a:pPr marL="457200" indent="-457200">
              <a:buFont typeface="Arial" panose="020B0604020202020204" pitchFamily="34" charset="0"/>
              <a:buChar char="•"/>
            </a:pPr>
            <a:endParaRPr lang="en-GB" sz="3200" b="1" dirty="0"/>
          </a:p>
        </p:txBody>
      </p:sp>
      <p:pic>
        <p:nvPicPr>
          <p:cNvPr id="4" name="Picture 3">
            <a:extLst>
              <a:ext uri="{FF2B5EF4-FFF2-40B4-BE49-F238E27FC236}">
                <a16:creationId xmlns:a16="http://schemas.microsoft.com/office/drawing/2014/main" id="{EE1E413B-8014-204D-BE63-6311283E7675}"/>
              </a:ext>
            </a:extLst>
          </p:cNvPr>
          <p:cNvPicPr>
            <a:picLocks noChangeAspect="1"/>
          </p:cNvPicPr>
          <p:nvPr/>
        </p:nvPicPr>
        <p:blipFill>
          <a:blip r:embed="rId3">
            <a:duotone>
              <a:schemeClr val="accent1">
                <a:shade val="45000"/>
                <a:satMod val="135000"/>
              </a:schemeClr>
              <a:prstClr val="white"/>
            </a:duotone>
          </a:blip>
          <a:stretch>
            <a:fillRect/>
          </a:stretch>
        </p:blipFill>
        <p:spPr>
          <a:xfrm>
            <a:off x="8138216" y="3682094"/>
            <a:ext cx="3836679" cy="2786333"/>
          </a:xfrm>
          <a:prstGeom prst="rect">
            <a:avLst/>
          </a:prstGeom>
        </p:spPr>
      </p:pic>
    </p:spTree>
    <p:extLst>
      <p:ext uri="{BB962C8B-B14F-4D97-AF65-F5344CB8AC3E}">
        <p14:creationId xmlns:p14="http://schemas.microsoft.com/office/powerpoint/2010/main" val="61046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fontScale="90000"/>
          </a:bodyPr>
          <a:lstStyle/>
          <a:p>
            <a:pPr lvl="0"/>
            <a:r>
              <a:rPr lang="en-GB" dirty="0">
                <a:solidFill>
                  <a:schemeClr val="tx2"/>
                </a:solidFill>
              </a:rPr>
              <a:t>Building 2: the model assigned the outliers to Building 2 but they should have been in Building 0 and 1</a:t>
            </a:r>
          </a:p>
        </p:txBody>
      </p:sp>
      <p:sp>
        <p:nvSpPr>
          <p:cNvPr id="6" name="TextBox 5">
            <a:extLst>
              <a:ext uri="{FF2B5EF4-FFF2-40B4-BE49-F238E27FC236}">
                <a16:creationId xmlns:a16="http://schemas.microsoft.com/office/drawing/2014/main" id="{1888652A-5D15-E94A-910D-7FF25CA6F94A}"/>
              </a:ext>
            </a:extLst>
          </p:cNvPr>
          <p:cNvSpPr txBox="1"/>
          <p:nvPr/>
        </p:nvSpPr>
        <p:spPr>
          <a:xfrm>
            <a:off x="4198918" y="1520992"/>
            <a:ext cx="1542490" cy="380665"/>
          </a:xfrm>
          <a:prstGeom prst="rect">
            <a:avLst/>
          </a:prstGeom>
          <a:noFill/>
        </p:spPr>
        <p:txBody>
          <a:bodyPr wrap="square" rtlCol="0">
            <a:spAutoFit/>
          </a:bodyPr>
          <a:lstStyle/>
          <a:p>
            <a:r>
              <a:rPr lang="en-US" dirty="0"/>
              <a:t>Building 2</a:t>
            </a:r>
          </a:p>
        </p:txBody>
      </p:sp>
      <p:pic>
        <p:nvPicPr>
          <p:cNvPr id="7" name="Picture 6">
            <a:extLst>
              <a:ext uri="{FF2B5EF4-FFF2-40B4-BE49-F238E27FC236}">
                <a16:creationId xmlns:a16="http://schemas.microsoft.com/office/drawing/2014/main" id="{FC441E9C-9A34-EB47-ABDC-E462542D5B1D}"/>
              </a:ext>
            </a:extLst>
          </p:cNvPr>
          <p:cNvPicPr>
            <a:picLocks noChangeAspect="1"/>
          </p:cNvPicPr>
          <p:nvPr/>
        </p:nvPicPr>
        <p:blipFill>
          <a:blip r:embed="rId3"/>
          <a:stretch>
            <a:fillRect/>
          </a:stretch>
        </p:blipFill>
        <p:spPr>
          <a:xfrm>
            <a:off x="1976284" y="2082580"/>
            <a:ext cx="7241458" cy="4468587"/>
          </a:xfrm>
          <a:prstGeom prst="rect">
            <a:avLst/>
          </a:prstGeom>
        </p:spPr>
      </p:pic>
    </p:spTree>
    <p:extLst>
      <p:ext uri="{BB962C8B-B14F-4D97-AF65-F5344CB8AC3E}">
        <p14:creationId xmlns:p14="http://schemas.microsoft.com/office/powerpoint/2010/main" val="238827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solidFill>
                  <a:schemeClr val="accent1"/>
                </a:solidFill>
              </a:rPr>
              <a:t>Conclusions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409714"/>
            <a:ext cx="9917316" cy="3923804"/>
          </a:xfrm>
        </p:spPr>
        <p:txBody>
          <a:bodyPr>
            <a:noAutofit/>
          </a:bodyPr>
          <a:lstStyle/>
          <a:p>
            <a:endParaRPr lang="en-GB" sz="3200" dirty="0"/>
          </a:p>
          <a:p>
            <a:pPr marL="457200" indent="-457200">
              <a:buFont typeface="Arial" panose="020B0604020202020204" pitchFamily="34" charset="0"/>
              <a:buChar char="•"/>
            </a:pPr>
            <a:r>
              <a:rPr lang="en-GB" sz="3200" dirty="0">
                <a:solidFill>
                  <a:schemeClr val="tx1"/>
                </a:solidFill>
              </a:rPr>
              <a:t>Errors are compounded as the methodology progresses.</a:t>
            </a:r>
          </a:p>
          <a:p>
            <a:pPr marL="457200" indent="-457200">
              <a:buFont typeface="Arial" panose="020B0604020202020204" pitchFamily="34" charset="0"/>
              <a:buChar char="•"/>
            </a:pPr>
            <a:r>
              <a:rPr lang="en-GB" sz="3200" dirty="0">
                <a:solidFill>
                  <a:schemeClr val="tx1"/>
                </a:solidFill>
              </a:rPr>
              <a:t>Errors are high where there are not enough people (top floor of building 2).</a:t>
            </a:r>
          </a:p>
          <a:p>
            <a:pPr marL="457200" indent="-457200">
              <a:buFont typeface="Arial" panose="020B0604020202020204" pitchFamily="34" charset="0"/>
              <a:buChar char="•"/>
            </a:pPr>
            <a:r>
              <a:rPr lang="en-GB" sz="3200" dirty="0">
                <a:solidFill>
                  <a:schemeClr val="tx1"/>
                </a:solidFill>
              </a:rPr>
              <a:t>A combination of RF and GBM models creates the most accurate predictions for a person’s indoor position.</a:t>
            </a:r>
          </a:p>
          <a:p>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solidFill>
                  <a:schemeClr val="tx2"/>
                </a:solidFill>
              </a:rPr>
              <a:t>Next steps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520544"/>
            <a:ext cx="9917316" cy="3923804"/>
          </a:xfrm>
        </p:spPr>
        <p:txBody>
          <a:bodyPr>
            <a:noAutofit/>
          </a:bodyPr>
          <a:lstStyle/>
          <a:p>
            <a:endParaRPr lang="en-GB" sz="3200" b="1" dirty="0"/>
          </a:p>
          <a:p>
            <a:pPr marL="457200" indent="-457200">
              <a:buFont typeface="Arial" panose="020B0604020202020204" pitchFamily="34" charset="0"/>
              <a:buChar char="•"/>
            </a:pPr>
            <a:r>
              <a:rPr lang="en-GB" sz="3200" dirty="0">
                <a:solidFill>
                  <a:schemeClr val="tx1"/>
                </a:solidFill>
              </a:rPr>
              <a:t>Repeat with different models and parameters to see if get better results – used H2O RF and GBM for speed.</a:t>
            </a:r>
          </a:p>
          <a:p>
            <a:pPr marL="457200" indent="-457200">
              <a:buFont typeface="Arial" panose="020B0604020202020204" pitchFamily="34" charset="0"/>
              <a:buChar char="•"/>
            </a:pPr>
            <a:r>
              <a:rPr lang="en-GB" sz="3200" dirty="0">
                <a:solidFill>
                  <a:schemeClr val="tx1"/>
                </a:solidFill>
              </a:rPr>
              <a:t>Investigate if more WAPs increases accuracy.</a:t>
            </a:r>
          </a:p>
          <a:p>
            <a:pPr marL="457200" indent="-457200">
              <a:buFont typeface="Arial" panose="020B0604020202020204" pitchFamily="34" charset="0"/>
              <a:buChar char="•"/>
            </a:pPr>
            <a:r>
              <a:rPr lang="en-GB" sz="3200" dirty="0">
                <a:solidFill>
                  <a:schemeClr val="tx1"/>
                </a:solidFill>
              </a:rPr>
              <a:t>Accuracy is good but it could be improved with more people in the areas that were sparse (</a:t>
            </a:r>
            <a:r>
              <a:rPr lang="en-GB" sz="3200" dirty="0" err="1">
                <a:solidFill>
                  <a:schemeClr val="tx1"/>
                </a:solidFill>
              </a:rPr>
              <a:t>eg.</a:t>
            </a:r>
            <a:r>
              <a:rPr lang="en-GB" sz="3200" dirty="0">
                <a:solidFill>
                  <a:schemeClr val="tx1"/>
                </a:solidFill>
              </a:rPr>
              <a:t> top floor of building two).</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a:xfrm>
            <a:off x="458724" y="646700"/>
            <a:ext cx="11274552" cy="2488386"/>
          </a:xfrm>
        </p:spPr>
        <p:txBody>
          <a:bodyPr>
            <a:normAutofit/>
          </a:bodyPr>
          <a:lstStyle/>
          <a:p>
            <a:r>
              <a:rPr lang="en-US" sz="5400" dirty="0"/>
              <a:t>Thank you</a:t>
            </a:r>
          </a:p>
          <a:p>
            <a:r>
              <a:rPr lang="en-US" sz="3200" dirty="0"/>
              <a:t>Stacey Jackson</a:t>
            </a:r>
          </a:p>
        </p:txBody>
      </p:sp>
    </p:spTree>
    <p:extLst>
      <p:ext uri="{BB962C8B-B14F-4D97-AF65-F5344CB8AC3E}">
        <p14:creationId xmlns:p14="http://schemas.microsoft.com/office/powerpoint/2010/main" val="202694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4662" y="96035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Appendices</a:t>
            </a:r>
          </a:p>
        </p:txBody>
      </p:sp>
    </p:spTree>
    <p:extLst>
      <p:ext uri="{BB962C8B-B14F-4D97-AF65-F5344CB8AC3E}">
        <p14:creationId xmlns:p14="http://schemas.microsoft.com/office/powerpoint/2010/main" val="1108853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WAP readings for User 6 and Phone 19</a:t>
            </a:r>
          </a:p>
        </p:txBody>
      </p:sp>
      <p:pic>
        <p:nvPicPr>
          <p:cNvPr id="15" name="Picture 14">
            <a:extLst>
              <a:ext uri="{FF2B5EF4-FFF2-40B4-BE49-F238E27FC236}">
                <a16:creationId xmlns:a16="http://schemas.microsoft.com/office/drawing/2014/main" id="{8909D3B5-FB71-6940-BD03-CD587B4988AA}"/>
              </a:ext>
            </a:extLst>
          </p:cNvPr>
          <p:cNvPicPr>
            <a:picLocks noChangeAspect="1"/>
          </p:cNvPicPr>
          <p:nvPr/>
        </p:nvPicPr>
        <p:blipFill>
          <a:blip r:embed="rId3">
            <a:duotone>
              <a:schemeClr val="bg2">
                <a:shade val="45000"/>
                <a:satMod val="135000"/>
              </a:schemeClr>
              <a:prstClr val="white"/>
            </a:duotone>
          </a:blip>
          <a:stretch>
            <a:fillRect/>
          </a:stretch>
        </p:blipFill>
        <p:spPr>
          <a:xfrm>
            <a:off x="838507" y="2268929"/>
            <a:ext cx="5395563" cy="3329833"/>
          </a:xfrm>
          <a:prstGeom prst="rect">
            <a:avLst/>
          </a:prstGeom>
        </p:spPr>
      </p:pic>
      <p:pic>
        <p:nvPicPr>
          <p:cNvPr id="16" name="Picture 15">
            <a:extLst>
              <a:ext uri="{FF2B5EF4-FFF2-40B4-BE49-F238E27FC236}">
                <a16:creationId xmlns:a16="http://schemas.microsoft.com/office/drawing/2014/main" id="{DE1FFB6C-E7B2-6B4C-B7C2-CC4BA5F064C3}"/>
              </a:ext>
            </a:extLst>
          </p:cNvPr>
          <p:cNvPicPr>
            <a:picLocks noChangeAspect="1"/>
          </p:cNvPicPr>
          <p:nvPr/>
        </p:nvPicPr>
        <p:blipFill>
          <a:blip r:embed="rId4">
            <a:duotone>
              <a:schemeClr val="accent1">
                <a:shade val="45000"/>
                <a:satMod val="135000"/>
              </a:schemeClr>
              <a:prstClr val="white"/>
            </a:duotone>
          </a:blip>
          <a:stretch>
            <a:fillRect/>
          </a:stretch>
        </p:blipFill>
        <p:spPr>
          <a:xfrm>
            <a:off x="6540284" y="2268929"/>
            <a:ext cx="5209583" cy="3215057"/>
          </a:xfrm>
          <a:prstGeom prst="rect">
            <a:avLst/>
          </a:prstGeom>
        </p:spPr>
      </p:pic>
    </p:spTree>
    <p:extLst>
      <p:ext uri="{BB962C8B-B14F-4D97-AF65-F5344CB8AC3E}">
        <p14:creationId xmlns:p14="http://schemas.microsoft.com/office/powerpoint/2010/main" val="337633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10281391" cy="1039712"/>
          </a:xfrm>
        </p:spPr>
        <p:txBody>
          <a:bodyPr>
            <a:normAutofit/>
          </a:bodyPr>
          <a:lstStyle/>
          <a:p>
            <a:pPr lvl="0"/>
            <a:r>
              <a:rPr lang="en-GB" dirty="0">
                <a:solidFill>
                  <a:schemeClr val="tx2"/>
                </a:solidFill>
              </a:rPr>
              <a:t>Predicting the floors in Building 0: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738197365"/>
              </p:ext>
            </p:extLst>
          </p:nvPr>
        </p:nvGraphicFramePr>
        <p:xfrm>
          <a:off x="1168546" y="2725446"/>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1249790050"/>
                    </a:ext>
                  </a:extLst>
                </a:gridCol>
              </a:tblGrid>
              <a:tr h="698643">
                <a:tc>
                  <a:txBody>
                    <a:bodyPr/>
                    <a:lstStyle/>
                    <a:p>
                      <a:pPr algn="ctr"/>
                      <a:r>
                        <a:rPr lang="en-US" sz="3200" dirty="0"/>
                        <a:t>76</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algn="ctr"/>
                      <a:r>
                        <a:rPr lang="en-US" sz="3200" b="1" dirty="0"/>
                        <a:t>192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83</a:t>
                      </a:r>
                    </a:p>
                  </a:txBody>
                  <a:tcPr anchor="ctr"/>
                </a:tc>
                <a:extLst>
                  <a:ext uri="{0D108BD9-81ED-4DB2-BD59-A6C34878D82A}">
                    <a16:rowId xmlns:a16="http://schemas.microsoft.com/office/drawing/2014/main" val="1952385271"/>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167083"/>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705186"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093460" y="5620829"/>
            <a:ext cx="5054871" cy="830997"/>
          </a:xfrm>
          <a:prstGeom prst="rect">
            <a:avLst/>
          </a:prstGeom>
          <a:noFill/>
        </p:spPr>
        <p:txBody>
          <a:bodyPr wrap="square" rtlCol="0">
            <a:spAutoFit/>
          </a:bodyPr>
          <a:lstStyle/>
          <a:p>
            <a:r>
              <a:rPr lang="en-US" sz="2400" b="1" dirty="0">
                <a:solidFill>
                  <a:schemeClr val="tx2"/>
                </a:solidFill>
              </a:rPr>
              <a:t>These predictions added to validation set for predicting the longitude</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249128653"/>
              </p:ext>
            </p:extLst>
          </p:nvPr>
        </p:nvGraphicFramePr>
        <p:xfrm>
          <a:off x="6973277" y="2750515"/>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658800734"/>
                    </a:ext>
                  </a:extLst>
                </a:gridCol>
              </a:tblGrid>
              <a:tr h="698643">
                <a:tc>
                  <a:txBody>
                    <a:bodyPr/>
                    <a:lstStyle/>
                    <a:p>
                      <a:pPr algn="ctr"/>
                      <a:r>
                        <a:rPr lang="en-US" sz="3200" dirty="0"/>
                        <a:t>70</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algn="ctr"/>
                      <a:r>
                        <a:rPr lang="en-US" sz="3200" b="1" dirty="0"/>
                        <a:t>183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77</a:t>
                      </a:r>
                    </a:p>
                  </a:txBody>
                  <a:tcPr anchor="ctr"/>
                </a:tc>
                <a:extLst>
                  <a:ext uri="{0D108BD9-81ED-4DB2-BD59-A6C34878D82A}">
                    <a16:rowId xmlns:a16="http://schemas.microsoft.com/office/drawing/2014/main" val="19587546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420711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711741" y="221736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489538" y="221736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907998" y="2146262"/>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935243"/>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915897" y="219302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87223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0" y="5273925"/>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472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10281391" cy="1039712"/>
          </a:xfrm>
        </p:spPr>
        <p:txBody>
          <a:bodyPr>
            <a:normAutofit/>
          </a:bodyPr>
          <a:lstStyle/>
          <a:p>
            <a:pPr lvl="0"/>
            <a:r>
              <a:rPr lang="en-GB" dirty="0">
                <a:solidFill>
                  <a:schemeClr val="tx2"/>
                </a:solidFill>
              </a:rPr>
              <a:t>Predicting the floors in Building 1: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870747748"/>
              </p:ext>
            </p:extLst>
          </p:nvPr>
        </p:nvGraphicFramePr>
        <p:xfrm>
          <a:off x="1168546" y="2725446"/>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1249790050"/>
                    </a:ext>
                  </a:extLst>
                </a:gridCol>
              </a:tblGrid>
              <a:tr h="698643">
                <a:tc>
                  <a:txBody>
                    <a:bodyPr/>
                    <a:lstStyle/>
                    <a:p>
                      <a:pPr algn="ctr"/>
                      <a:r>
                        <a:rPr lang="en-US" sz="3200" dirty="0"/>
                        <a:t>21</a:t>
                      </a:r>
                    </a:p>
                  </a:txBody>
                  <a:tcPr anchor="ctr"/>
                </a:tc>
                <a:tc>
                  <a:txBody>
                    <a:bodyPr/>
                    <a:lstStyle/>
                    <a:p>
                      <a:pPr algn="ctr"/>
                      <a:r>
                        <a:rPr lang="en-US" sz="3200" dirty="0"/>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5</a:t>
                      </a:r>
                    </a:p>
                  </a:txBody>
                  <a:tcPr anchor="ctr"/>
                </a:tc>
                <a:tc>
                  <a:txBody>
                    <a:bodyPr/>
                    <a:lstStyle/>
                    <a:p>
                      <a:pPr algn="ctr"/>
                      <a:r>
                        <a:rPr lang="en-US" sz="3200" b="1" dirty="0"/>
                        <a:t>89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11</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34</a:t>
                      </a:r>
                    </a:p>
                  </a:txBody>
                  <a:tcPr anchor="ctr"/>
                </a:tc>
                <a:extLst>
                  <a:ext uri="{0D108BD9-81ED-4DB2-BD59-A6C34878D82A}">
                    <a16:rowId xmlns:a16="http://schemas.microsoft.com/office/drawing/2014/main" val="1952385271"/>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167083"/>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705186"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093460" y="5620829"/>
            <a:ext cx="5054871" cy="830997"/>
          </a:xfrm>
          <a:prstGeom prst="rect">
            <a:avLst/>
          </a:prstGeom>
          <a:noFill/>
        </p:spPr>
        <p:txBody>
          <a:bodyPr wrap="square" rtlCol="0">
            <a:spAutoFit/>
          </a:bodyPr>
          <a:lstStyle/>
          <a:p>
            <a:r>
              <a:rPr lang="en-US" sz="2400" b="1" dirty="0">
                <a:solidFill>
                  <a:schemeClr val="tx2"/>
                </a:solidFill>
              </a:rPr>
              <a:t>These predictions added to validation set for predicting the longitude</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1482630212"/>
              </p:ext>
            </p:extLst>
          </p:nvPr>
        </p:nvGraphicFramePr>
        <p:xfrm>
          <a:off x="6973277" y="2750515"/>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658800734"/>
                    </a:ext>
                  </a:extLst>
                </a:gridCol>
              </a:tblGrid>
              <a:tr h="698643">
                <a:tc>
                  <a:txBody>
                    <a:bodyPr/>
                    <a:lstStyle/>
                    <a:p>
                      <a:pPr algn="ctr"/>
                      <a:r>
                        <a:rPr lang="en-US" sz="3200" dirty="0"/>
                        <a:t>15</a:t>
                      </a:r>
                    </a:p>
                  </a:txBody>
                  <a:tcPr anchor="ctr"/>
                </a:tc>
                <a:tc>
                  <a:txBody>
                    <a:bodyPr/>
                    <a:lstStyle/>
                    <a:p>
                      <a:pPr algn="ctr"/>
                      <a:r>
                        <a:rPr lang="en-US" sz="3200" dirty="0"/>
                        <a:t>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algn="ctr"/>
                      <a:r>
                        <a:rPr lang="en-US" sz="3200" b="1" dirty="0"/>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38</a:t>
                      </a:r>
                    </a:p>
                  </a:txBody>
                  <a:tcPr anchor="ctr"/>
                </a:tc>
                <a:extLst>
                  <a:ext uri="{0D108BD9-81ED-4DB2-BD59-A6C34878D82A}">
                    <a16:rowId xmlns:a16="http://schemas.microsoft.com/office/drawing/2014/main" val="19587546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420711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711741" y="221736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489538" y="221736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907998" y="2146262"/>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935243"/>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915897" y="219302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87223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0" y="5273925"/>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45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156193"/>
            <a:ext cx="7577071" cy="1137719"/>
          </a:xfrm>
        </p:spPr>
        <p:txBody>
          <a:bodyPr>
            <a:normAutofit/>
          </a:bodyPr>
          <a:lstStyle/>
          <a:p>
            <a:pPr lvl="0"/>
            <a:r>
              <a:rPr lang="en-GB" dirty="0">
                <a:solidFill>
                  <a:schemeClr val="tx2"/>
                </a:solidFill>
              </a:rPr>
              <a:t>Recommendation</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07512" y="1584858"/>
            <a:ext cx="9344151" cy="4344818"/>
          </a:xfrm>
        </p:spPr>
        <p:txBody>
          <a:bodyPr>
            <a:noAutofit/>
          </a:bodyPr>
          <a:lstStyle/>
          <a:p>
            <a:endParaRPr lang="en-GB" sz="2800" dirty="0"/>
          </a:p>
          <a:p>
            <a:r>
              <a:rPr lang="en-GB" sz="3200" dirty="0">
                <a:solidFill>
                  <a:schemeClr val="tx1"/>
                </a:solidFill>
              </a:rPr>
              <a:t>Our model for </a:t>
            </a:r>
            <a:r>
              <a:rPr lang="en-GB" sz="3200" dirty="0" err="1">
                <a:solidFill>
                  <a:schemeClr val="tx1"/>
                </a:solidFill>
              </a:rPr>
              <a:t>wifi</a:t>
            </a:r>
            <a:r>
              <a:rPr lang="en-GB" sz="3200" dirty="0">
                <a:solidFill>
                  <a:schemeClr val="tx1"/>
                </a:solidFill>
              </a:rPr>
              <a:t> fingerprinting should be incorporated into our client’s smart phone app </a:t>
            </a:r>
            <a:br>
              <a:rPr lang="en-GB" sz="3200" dirty="0">
                <a:solidFill>
                  <a:schemeClr val="tx1"/>
                </a:solidFill>
              </a:rPr>
            </a:br>
            <a:r>
              <a:rPr lang="en-GB" sz="3200" dirty="0">
                <a:solidFill>
                  <a:schemeClr val="tx1"/>
                </a:solidFill>
              </a:rPr>
              <a:t>for indoor </a:t>
            </a:r>
            <a:r>
              <a:rPr lang="en-GB" sz="3200" dirty="0" err="1">
                <a:solidFill>
                  <a:schemeClr val="tx1"/>
                </a:solidFill>
              </a:rPr>
              <a:t>locationing</a:t>
            </a:r>
            <a:r>
              <a:rPr lang="en-GB" sz="3200" dirty="0">
                <a:solidFill>
                  <a:schemeClr val="tx1"/>
                </a:solidFill>
              </a:rPr>
              <a:t>.</a:t>
            </a: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11" name="5-Point Star 10">
            <a:extLst>
              <a:ext uri="{FF2B5EF4-FFF2-40B4-BE49-F238E27FC236}">
                <a16:creationId xmlns:a16="http://schemas.microsoft.com/office/drawing/2014/main" id="{85B1525D-A757-5046-AA15-3096463B845B}"/>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02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116521"/>
            <a:ext cx="7054208" cy="1085375"/>
          </a:xfrm>
        </p:spPr>
        <p:txBody>
          <a:bodyPr>
            <a:normAutofit/>
          </a:bodyPr>
          <a:lstStyle/>
          <a:p>
            <a:pPr lvl="0"/>
            <a:r>
              <a:rPr lang="en-GB" dirty="0">
                <a:solidFill>
                  <a:schemeClr val="tx2"/>
                </a:solidFill>
              </a:rPr>
              <a:t>Limitations of </a:t>
            </a:r>
            <a:r>
              <a:rPr lang="en-GB" dirty="0" err="1">
                <a:solidFill>
                  <a:schemeClr val="tx2"/>
                </a:solidFill>
              </a:rPr>
              <a:t>wifi</a:t>
            </a:r>
            <a:r>
              <a:rPr lang="en-GB" dirty="0">
                <a:solidFill>
                  <a:schemeClr val="tx2"/>
                </a:solidFill>
              </a:rPr>
              <a:t> fingerprinting</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436726" y="1184592"/>
            <a:ext cx="9917316" cy="3923804"/>
          </a:xfrm>
        </p:spPr>
        <p:txBody>
          <a:bodyPr>
            <a:noAutofit/>
          </a:bodyPr>
          <a:lstStyle/>
          <a:p>
            <a:endParaRPr lang="en-GB" sz="3200" b="1" dirty="0">
              <a:solidFill>
                <a:schemeClr val="tx1"/>
              </a:solidFill>
            </a:endParaRPr>
          </a:p>
          <a:p>
            <a:pPr marL="457200" indent="-457200">
              <a:buFont typeface="Arial" panose="020B0604020202020204" pitchFamily="34" charset="0"/>
              <a:buChar char="•"/>
            </a:pPr>
            <a:r>
              <a:rPr lang="en-GB" sz="3200" dirty="0">
                <a:solidFill>
                  <a:schemeClr val="tx1"/>
                </a:solidFill>
              </a:rPr>
              <a:t>Signal strength is effected by human factors </a:t>
            </a:r>
            <a:br>
              <a:rPr lang="en-GB" sz="3200" dirty="0">
                <a:solidFill>
                  <a:schemeClr val="tx1"/>
                </a:solidFill>
              </a:rPr>
            </a:br>
            <a:r>
              <a:rPr lang="en-GB" sz="3200" dirty="0">
                <a:solidFill>
                  <a:schemeClr val="tx1"/>
                </a:solidFill>
              </a:rPr>
              <a:t>such as how the phone is held and bodies blocking </a:t>
            </a:r>
            <a:br>
              <a:rPr lang="en-GB" sz="3200" dirty="0">
                <a:solidFill>
                  <a:schemeClr val="tx1"/>
                </a:solidFill>
              </a:rPr>
            </a:br>
            <a:r>
              <a:rPr lang="en-GB" sz="3200" dirty="0">
                <a:solidFill>
                  <a:schemeClr val="tx1"/>
                </a:solidFill>
              </a:rPr>
              <a:t>the signal.</a:t>
            </a:r>
          </a:p>
          <a:p>
            <a:pPr marL="457200" indent="-457200">
              <a:buFont typeface="Arial" panose="020B0604020202020204" pitchFamily="34" charset="0"/>
              <a:buChar char="•"/>
            </a:pPr>
            <a:r>
              <a:rPr lang="en-GB" sz="3200" dirty="0">
                <a:solidFill>
                  <a:schemeClr val="tx1"/>
                </a:solidFill>
              </a:rPr>
              <a:t>Can’t tell what direction someone is going in.</a:t>
            </a:r>
          </a:p>
          <a:p>
            <a:pPr marL="457200" indent="-457200">
              <a:buFont typeface="Arial" panose="020B0604020202020204" pitchFamily="34" charset="0"/>
              <a:buChar char="•"/>
            </a:pPr>
            <a:r>
              <a:rPr lang="en-GB" sz="3200" dirty="0">
                <a:solidFill>
                  <a:schemeClr val="tx1"/>
                </a:solidFill>
              </a:rPr>
              <a:t>The system only works on Android phones.</a:t>
            </a:r>
          </a:p>
          <a:p>
            <a:endParaRPr lang="en-GB" sz="2800" dirty="0"/>
          </a:p>
          <a:p>
            <a:endParaRPr lang="en-GB" dirty="0"/>
          </a:p>
          <a:p>
            <a:endParaRPr lang="en-GB" sz="2800" b="1" dirty="0"/>
          </a:p>
        </p:txBody>
      </p:sp>
      <p:pic>
        <p:nvPicPr>
          <p:cNvPr id="2" name="Picture 1">
            <a:extLst>
              <a:ext uri="{FF2B5EF4-FFF2-40B4-BE49-F238E27FC236}">
                <a16:creationId xmlns:a16="http://schemas.microsoft.com/office/drawing/2014/main" id="{EFE79321-8388-0D42-AE9D-DB953CD19ABB}"/>
              </a:ext>
            </a:extLst>
          </p:cNvPr>
          <p:cNvPicPr>
            <a:picLocks noChangeAspect="1"/>
          </p:cNvPicPr>
          <p:nvPr/>
        </p:nvPicPr>
        <p:blipFill>
          <a:blip r:embed="rId3">
            <a:duotone>
              <a:schemeClr val="accent1">
                <a:shade val="45000"/>
                <a:satMod val="135000"/>
              </a:schemeClr>
              <a:prstClr val="white"/>
            </a:duotone>
          </a:blip>
          <a:stretch>
            <a:fillRect/>
          </a:stretch>
        </p:blipFill>
        <p:spPr>
          <a:xfrm>
            <a:off x="8768195" y="3696950"/>
            <a:ext cx="2857500" cy="2857500"/>
          </a:xfrm>
          <a:prstGeom prst="rect">
            <a:avLst/>
          </a:prstGeom>
        </p:spPr>
      </p:pic>
    </p:spTree>
    <p:extLst>
      <p:ext uri="{BB962C8B-B14F-4D97-AF65-F5344CB8AC3E}">
        <p14:creationId xmlns:p14="http://schemas.microsoft.com/office/powerpoint/2010/main" val="2561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C25DD-478F-2145-8EF6-FF9157BAFC23}"/>
              </a:ext>
            </a:extLst>
          </p:cNvPr>
          <p:cNvPicPr>
            <a:picLocks noChangeAspect="1"/>
          </p:cNvPicPr>
          <p:nvPr/>
        </p:nvPicPr>
        <p:blipFill>
          <a:blip r:embed="rId3">
            <a:duotone>
              <a:schemeClr val="accent1">
                <a:shade val="45000"/>
                <a:satMod val="135000"/>
              </a:schemeClr>
              <a:prstClr val="white"/>
            </a:duotone>
          </a:blip>
          <a:stretch>
            <a:fillRect/>
          </a:stretch>
        </p:blipFill>
        <p:spPr>
          <a:xfrm>
            <a:off x="5470332" y="1454662"/>
            <a:ext cx="6393861" cy="3945926"/>
          </a:xfrm>
          <a:prstGeom prst="rect">
            <a:avLst/>
          </a:prstGeom>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37774"/>
            <a:ext cx="7577071" cy="1137719"/>
          </a:xfrm>
        </p:spPr>
        <p:txBody>
          <a:bodyPr>
            <a:normAutofit/>
          </a:bodyPr>
          <a:lstStyle/>
          <a:p>
            <a:pPr lvl="0"/>
            <a:r>
              <a:rPr lang="en-GB" dirty="0">
                <a:solidFill>
                  <a:schemeClr val="tx2"/>
                </a:solidFill>
              </a:rPr>
              <a:t>Overview</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249003" y="1454662"/>
            <a:ext cx="5221330" cy="4705835"/>
          </a:xfrm>
        </p:spPr>
        <p:txBody>
          <a:bodyPr>
            <a:noAutofit/>
          </a:bodyPr>
          <a:lstStyle/>
          <a:p>
            <a:pPr marL="457200" indent="-457200">
              <a:buFont typeface="Arial" panose="020B0604020202020204" pitchFamily="34" charset="0"/>
              <a:buChar char="•"/>
            </a:pPr>
            <a:r>
              <a:rPr lang="en-GB" sz="3200" dirty="0">
                <a:solidFill>
                  <a:schemeClr val="tx1"/>
                </a:solidFill>
              </a:rPr>
              <a:t>3 buildings with 4 or 5 floors depending on the building.</a:t>
            </a:r>
          </a:p>
          <a:p>
            <a:pPr marL="457200" indent="-457200">
              <a:buFont typeface="Arial" panose="020B0604020202020204" pitchFamily="34" charset="0"/>
              <a:buChar char="•"/>
            </a:pPr>
            <a:r>
              <a:rPr lang="en-GB" sz="3200" dirty="0">
                <a:solidFill>
                  <a:schemeClr val="tx1"/>
                </a:solidFill>
              </a:rPr>
              <a:t>933 places in the dataset.</a:t>
            </a:r>
          </a:p>
          <a:p>
            <a:pPr marL="457200" indent="-457200">
              <a:buFont typeface="Arial" panose="020B0604020202020204" pitchFamily="34" charset="0"/>
              <a:buChar char="•"/>
            </a:pPr>
            <a:r>
              <a:rPr lang="en-GB" sz="3200" dirty="0">
                <a:solidFill>
                  <a:schemeClr val="tx1"/>
                </a:solidFill>
              </a:rPr>
              <a:t>21,049 sampled points: 19,938 for training and 1,111 for validation.</a:t>
            </a:r>
          </a:p>
          <a:p>
            <a:pPr marL="457200" indent="-457200">
              <a:buFont typeface="Arial" panose="020B0604020202020204" pitchFamily="34" charset="0"/>
              <a:buChar char="•"/>
            </a:pPr>
            <a:r>
              <a:rPr lang="en-GB" sz="3200" dirty="0">
                <a:solidFill>
                  <a:schemeClr val="tx1"/>
                </a:solidFill>
              </a:rPr>
              <a:t>520 WAPs</a:t>
            </a:r>
          </a:p>
          <a:p>
            <a:pPr marL="457200" indent="-457200">
              <a:buFont typeface="Arial" panose="020B0604020202020204" pitchFamily="34" charset="0"/>
              <a:buChar char="•"/>
            </a:pPr>
            <a:r>
              <a:rPr lang="en-GB" sz="3200" dirty="0">
                <a:solidFill>
                  <a:schemeClr val="tx1"/>
                </a:solidFill>
              </a:rPr>
              <a:t>20 users</a:t>
            </a:r>
          </a:p>
          <a:p>
            <a:endParaRPr lang="en-GB" sz="2800" dirty="0">
              <a:solidFill>
                <a:schemeClr val="tx1"/>
              </a:solidFill>
            </a:endParaRPr>
          </a:p>
          <a:p>
            <a:pPr marL="514350" indent="-514350">
              <a:buFont typeface="Arial" panose="020B0604020202020204" pitchFamily="34" charset="0"/>
              <a:buChar char="•"/>
            </a:pPr>
            <a:endParaRPr lang="en-GB" sz="3200" dirty="0">
              <a:solidFill>
                <a:schemeClr val="tx1"/>
              </a:solidFill>
            </a:endParaRP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2" name="TextBox 1">
            <a:extLst>
              <a:ext uri="{FF2B5EF4-FFF2-40B4-BE49-F238E27FC236}">
                <a16:creationId xmlns:a16="http://schemas.microsoft.com/office/drawing/2014/main" id="{0D8A54C4-AF05-AD49-A6D4-14EB0E48ADA6}"/>
              </a:ext>
            </a:extLst>
          </p:cNvPr>
          <p:cNvSpPr txBox="1"/>
          <p:nvPr/>
        </p:nvSpPr>
        <p:spPr>
          <a:xfrm>
            <a:off x="7556048" y="1625003"/>
            <a:ext cx="1657070" cy="369332"/>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806E063D-C4F6-9540-8A10-4D155AD91B60}"/>
              </a:ext>
            </a:extLst>
          </p:cNvPr>
          <p:cNvSpPr txBox="1"/>
          <p:nvPr/>
        </p:nvSpPr>
        <p:spPr>
          <a:xfrm>
            <a:off x="9008698" y="2519393"/>
            <a:ext cx="1657070" cy="369332"/>
          </a:xfrm>
          <a:prstGeom prst="rect">
            <a:avLst/>
          </a:prstGeom>
          <a:noFill/>
        </p:spPr>
        <p:txBody>
          <a:bodyPr wrap="square" rtlCol="0">
            <a:spAutoFit/>
          </a:bodyPr>
          <a:lstStyle/>
          <a:p>
            <a:r>
              <a:rPr lang="en-US" dirty="0"/>
              <a:t>Building 1</a:t>
            </a:r>
          </a:p>
        </p:txBody>
      </p:sp>
      <p:sp>
        <p:nvSpPr>
          <p:cNvPr id="10" name="TextBox 9">
            <a:extLst>
              <a:ext uri="{FF2B5EF4-FFF2-40B4-BE49-F238E27FC236}">
                <a16:creationId xmlns:a16="http://schemas.microsoft.com/office/drawing/2014/main" id="{8F8196F0-5F91-6645-9069-AC3819BB7139}"/>
              </a:ext>
            </a:extLst>
          </p:cNvPr>
          <p:cNvSpPr txBox="1"/>
          <p:nvPr/>
        </p:nvSpPr>
        <p:spPr>
          <a:xfrm>
            <a:off x="10665768" y="3229117"/>
            <a:ext cx="1657070" cy="369332"/>
          </a:xfrm>
          <a:prstGeom prst="rect">
            <a:avLst/>
          </a:prstGeom>
          <a:noFill/>
        </p:spPr>
        <p:txBody>
          <a:bodyPr wrap="square" rtlCol="0">
            <a:spAutoFit/>
          </a:bodyPr>
          <a:lstStyle/>
          <a:p>
            <a:r>
              <a:rPr lang="en-US" dirty="0"/>
              <a:t>Building 2</a:t>
            </a:r>
          </a:p>
        </p:txBody>
      </p:sp>
    </p:spTree>
    <p:extLst>
      <p:ext uri="{BB962C8B-B14F-4D97-AF65-F5344CB8AC3E}">
        <p14:creationId xmlns:p14="http://schemas.microsoft.com/office/powerpoint/2010/main" val="24556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37774"/>
            <a:ext cx="7577071" cy="1137719"/>
          </a:xfrm>
        </p:spPr>
        <p:txBody>
          <a:bodyPr>
            <a:normAutofit/>
          </a:bodyPr>
          <a:lstStyle/>
          <a:p>
            <a:pPr lvl="0"/>
            <a:r>
              <a:rPr lang="en-GB" dirty="0">
                <a:solidFill>
                  <a:schemeClr val="tx2"/>
                </a:solidFill>
              </a:rPr>
              <a:t>Overview</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2" name="TextBox 1">
            <a:extLst>
              <a:ext uri="{FF2B5EF4-FFF2-40B4-BE49-F238E27FC236}">
                <a16:creationId xmlns:a16="http://schemas.microsoft.com/office/drawing/2014/main" id="{0D8A54C4-AF05-AD49-A6D4-14EB0E48ADA6}"/>
              </a:ext>
            </a:extLst>
          </p:cNvPr>
          <p:cNvSpPr txBox="1"/>
          <p:nvPr/>
        </p:nvSpPr>
        <p:spPr>
          <a:xfrm>
            <a:off x="1451751" y="1792462"/>
            <a:ext cx="1657070" cy="369332"/>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806E063D-C4F6-9540-8A10-4D155AD91B60}"/>
              </a:ext>
            </a:extLst>
          </p:cNvPr>
          <p:cNvSpPr txBox="1"/>
          <p:nvPr/>
        </p:nvSpPr>
        <p:spPr>
          <a:xfrm>
            <a:off x="5468673" y="1782056"/>
            <a:ext cx="1657070" cy="369332"/>
          </a:xfrm>
          <a:prstGeom prst="rect">
            <a:avLst/>
          </a:prstGeom>
          <a:noFill/>
        </p:spPr>
        <p:txBody>
          <a:bodyPr wrap="square" rtlCol="0">
            <a:spAutoFit/>
          </a:bodyPr>
          <a:lstStyle/>
          <a:p>
            <a:r>
              <a:rPr lang="en-US" dirty="0"/>
              <a:t>Building 1</a:t>
            </a:r>
          </a:p>
        </p:txBody>
      </p:sp>
      <p:sp>
        <p:nvSpPr>
          <p:cNvPr id="10" name="TextBox 9">
            <a:extLst>
              <a:ext uri="{FF2B5EF4-FFF2-40B4-BE49-F238E27FC236}">
                <a16:creationId xmlns:a16="http://schemas.microsoft.com/office/drawing/2014/main" id="{8F8196F0-5F91-6645-9069-AC3819BB7139}"/>
              </a:ext>
            </a:extLst>
          </p:cNvPr>
          <p:cNvSpPr txBox="1"/>
          <p:nvPr/>
        </p:nvSpPr>
        <p:spPr>
          <a:xfrm>
            <a:off x="9076141" y="1792462"/>
            <a:ext cx="1657070" cy="369332"/>
          </a:xfrm>
          <a:prstGeom prst="rect">
            <a:avLst/>
          </a:prstGeom>
          <a:noFill/>
        </p:spPr>
        <p:txBody>
          <a:bodyPr wrap="square" rtlCol="0">
            <a:spAutoFit/>
          </a:bodyPr>
          <a:lstStyle/>
          <a:p>
            <a:r>
              <a:rPr lang="en-US" dirty="0"/>
              <a:t>Building 2</a:t>
            </a:r>
          </a:p>
        </p:txBody>
      </p:sp>
      <p:pic>
        <p:nvPicPr>
          <p:cNvPr id="6" name="Picture 5">
            <a:extLst>
              <a:ext uri="{FF2B5EF4-FFF2-40B4-BE49-F238E27FC236}">
                <a16:creationId xmlns:a16="http://schemas.microsoft.com/office/drawing/2014/main" id="{DE618402-2B7C-5144-8AB7-4C3672B7A7DC}"/>
              </a:ext>
            </a:extLst>
          </p:cNvPr>
          <p:cNvPicPr>
            <a:picLocks noChangeAspect="1"/>
          </p:cNvPicPr>
          <p:nvPr/>
        </p:nvPicPr>
        <p:blipFill rotWithShape="1">
          <a:blip r:embed="rId3">
            <a:duotone>
              <a:schemeClr val="accent1">
                <a:shade val="45000"/>
                <a:satMod val="135000"/>
              </a:schemeClr>
              <a:prstClr val="white"/>
            </a:duotone>
          </a:blip>
          <a:srcRect l="32171" t="35263" r="30895" b="14666"/>
          <a:stretch/>
        </p:blipFill>
        <p:spPr>
          <a:xfrm>
            <a:off x="4032998" y="2331885"/>
            <a:ext cx="4080510" cy="3433866"/>
          </a:xfrm>
          <a:prstGeom prst="rect">
            <a:avLst/>
          </a:prstGeom>
        </p:spPr>
      </p:pic>
      <p:pic>
        <p:nvPicPr>
          <p:cNvPr id="12" name="Picture 11">
            <a:extLst>
              <a:ext uri="{FF2B5EF4-FFF2-40B4-BE49-F238E27FC236}">
                <a16:creationId xmlns:a16="http://schemas.microsoft.com/office/drawing/2014/main" id="{BB1ED7B8-A574-3841-9233-3EB1F3CDDD41}"/>
              </a:ext>
            </a:extLst>
          </p:cNvPr>
          <p:cNvPicPr>
            <a:picLocks noChangeAspect="1"/>
          </p:cNvPicPr>
          <p:nvPr/>
        </p:nvPicPr>
        <p:blipFill rotWithShape="1">
          <a:blip r:embed="rId4">
            <a:duotone>
              <a:schemeClr val="bg2">
                <a:shade val="45000"/>
                <a:satMod val="135000"/>
              </a:schemeClr>
              <a:prstClr val="white"/>
            </a:duotone>
          </a:blip>
          <a:srcRect l="36122" t="35334" r="35276" b="18280"/>
          <a:stretch/>
        </p:blipFill>
        <p:spPr>
          <a:xfrm>
            <a:off x="608091" y="2230725"/>
            <a:ext cx="3611880" cy="3636186"/>
          </a:xfrm>
          <a:prstGeom prst="rect">
            <a:avLst/>
          </a:prstGeom>
        </p:spPr>
      </p:pic>
      <p:pic>
        <p:nvPicPr>
          <p:cNvPr id="15" name="Picture 14">
            <a:extLst>
              <a:ext uri="{FF2B5EF4-FFF2-40B4-BE49-F238E27FC236}">
                <a16:creationId xmlns:a16="http://schemas.microsoft.com/office/drawing/2014/main" id="{D198DD03-6EF6-4E4C-9D13-A68B58CA86F0}"/>
              </a:ext>
            </a:extLst>
          </p:cNvPr>
          <p:cNvPicPr>
            <a:picLocks noChangeAspect="1"/>
          </p:cNvPicPr>
          <p:nvPr/>
        </p:nvPicPr>
        <p:blipFill rotWithShape="1">
          <a:blip r:embed="rId5">
            <a:duotone>
              <a:prstClr val="black"/>
              <a:schemeClr val="accent2">
                <a:tint val="45000"/>
                <a:satMod val="400000"/>
              </a:schemeClr>
            </a:duotone>
          </a:blip>
          <a:srcRect l="33412" t="33929" r="32033" b="15108"/>
          <a:stretch/>
        </p:blipFill>
        <p:spPr>
          <a:xfrm>
            <a:off x="7692391" y="2151388"/>
            <a:ext cx="3817620" cy="3495033"/>
          </a:xfrm>
          <a:prstGeom prst="rect">
            <a:avLst/>
          </a:prstGeom>
        </p:spPr>
      </p:pic>
    </p:spTree>
    <p:extLst>
      <p:ext uri="{BB962C8B-B14F-4D97-AF65-F5344CB8AC3E}">
        <p14:creationId xmlns:p14="http://schemas.microsoft.com/office/powerpoint/2010/main" val="201398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50930"/>
            <a:ext cx="8163602" cy="829745"/>
          </a:xfrm>
        </p:spPr>
        <p:txBody>
          <a:bodyPr>
            <a:noAutofit/>
          </a:bodyPr>
          <a:lstStyle/>
          <a:p>
            <a:pPr lvl="0"/>
            <a:r>
              <a:rPr lang="en-GB" dirty="0">
                <a:solidFill>
                  <a:schemeClr val="tx2"/>
                </a:solidFill>
              </a:rPr>
              <a:t>Dataset investigation: insights applied to training and validation sets</a:t>
            </a:r>
          </a:p>
        </p:txBody>
      </p:sp>
      <p:sp>
        <p:nvSpPr>
          <p:cNvPr id="11" name="Text Placeholder 3">
            <a:extLst>
              <a:ext uri="{FF2B5EF4-FFF2-40B4-BE49-F238E27FC236}">
                <a16:creationId xmlns:a16="http://schemas.microsoft.com/office/drawing/2014/main" id="{3DB31073-83AA-5F4F-BFB3-20626FCE6945}"/>
              </a:ext>
            </a:extLst>
          </p:cNvPr>
          <p:cNvSpPr txBox="1">
            <a:spLocks/>
          </p:cNvSpPr>
          <p:nvPr/>
        </p:nvSpPr>
        <p:spPr>
          <a:xfrm>
            <a:off x="517304" y="5219826"/>
            <a:ext cx="3144645" cy="1154950"/>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b="1" dirty="0"/>
          </a:p>
        </p:txBody>
      </p:sp>
      <p:sp>
        <p:nvSpPr>
          <p:cNvPr id="5" name="Text Placeholder 4">
            <a:extLst>
              <a:ext uri="{FF2B5EF4-FFF2-40B4-BE49-F238E27FC236}">
                <a16:creationId xmlns:a16="http://schemas.microsoft.com/office/drawing/2014/main" id="{6EC15E47-14A1-9540-92E8-7560C61CB148}"/>
              </a:ext>
            </a:extLst>
          </p:cNvPr>
          <p:cNvSpPr>
            <a:spLocks noGrp="1"/>
          </p:cNvSpPr>
          <p:nvPr>
            <p:ph type="body" idx="1"/>
          </p:nvPr>
        </p:nvSpPr>
        <p:spPr>
          <a:xfrm>
            <a:off x="2145557" y="2025677"/>
            <a:ext cx="4357483" cy="4045107"/>
          </a:xfrm>
        </p:spPr>
        <p:txBody>
          <a:bodyPr>
            <a:normAutofit lnSpcReduction="10000"/>
          </a:bodyPr>
          <a:lstStyle/>
          <a:p>
            <a:pPr marL="457200" indent="-457200">
              <a:buFont typeface="Arial" panose="020B0604020202020204" pitchFamily="34" charset="0"/>
              <a:buChar char="•"/>
            </a:pPr>
            <a:r>
              <a:rPr lang="en-GB" sz="3200" dirty="0">
                <a:solidFill>
                  <a:schemeClr val="tx1"/>
                </a:solidFill>
              </a:rPr>
              <a:t>WAPs with a mean of 100 (55 in total)</a:t>
            </a:r>
          </a:p>
          <a:p>
            <a:pPr marL="457200" indent="-457200">
              <a:buFont typeface="Arial" panose="020B0604020202020204" pitchFamily="34" charset="0"/>
              <a:buChar char="•"/>
            </a:pPr>
            <a:r>
              <a:rPr lang="en-GB" sz="3200" dirty="0">
                <a:solidFill>
                  <a:schemeClr val="tx1"/>
                </a:solidFill>
              </a:rPr>
              <a:t>User6’s data</a:t>
            </a:r>
          </a:p>
          <a:p>
            <a:pPr marL="457200" indent="-457200">
              <a:buFont typeface="Arial" panose="020B0604020202020204" pitchFamily="34" charset="0"/>
              <a:buChar char="•"/>
            </a:pPr>
            <a:r>
              <a:rPr lang="en-GB" sz="3200" dirty="0">
                <a:solidFill>
                  <a:schemeClr val="tx1"/>
                </a:solidFill>
              </a:rPr>
              <a:t>WAPs with a variance of lower than 5 </a:t>
            </a:r>
          </a:p>
          <a:p>
            <a:pPr marL="457200" indent="-457200">
              <a:buFont typeface="Arial" panose="020B0604020202020204" pitchFamily="34" charset="0"/>
              <a:buChar char="•"/>
            </a:pPr>
            <a:r>
              <a:rPr lang="en-GB" sz="3200" dirty="0">
                <a:solidFill>
                  <a:schemeClr val="tx1"/>
                </a:solidFill>
              </a:rPr>
              <a:t>Relative position</a:t>
            </a:r>
          </a:p>
          <a:p>
            <a:pPr marL="457200" indent="-457200">
              <a:buFont typeface="Arial" panose="020B0604020202020204" pitchFamily="34" charset="0"/>
              <a:buChar char="•"/>
            </a:pPr>
            <a:r>
              <a:rPr lang="en-GB" sz="3200" dirty="0">
                <a:solidFill>
                  <a:schemeClr val="tx1"/>
                </a:solidFill>
              </a:rPr>
              <a:t>Space ID (room)</a:t>
            </a:r>
          </a:p>
          <a:p>
            <a:pPr marL="457200" indent="-457200">
              <a:buFont typeface="Arial" panose="020B0604020202020204" pitchFamily="34" charset="0"/>
              <a:buChar char="•"/>
            </a:pPr>
            <a:r>
              <a:rPr lang="en-GB" sz="3200" dirty="0">
                <a:solidFill>
                  <a:schemeClr val="tx1"/>
                </a:solidFill>
              </a:rPr>
              <a:t>Timestamp</a:t>
            </a:r>
          </a:p>
          <a:p>
            <a:pPr marL="457200" indent="-457200">
              <a:buFont typeface="Arial" panose="020B0604020202020204" pitchFamily="34" charset="0"/>
              <a:buChar char="•"/>
            </a:pPr>
            <a:endParaRPr lang="en-GB" dirty="0">
              <a:solidFill>
                <a:schemeClr val="tx1"/>
              </a:solidFill>
            </a:endParaRPr>
          </a:p>
          <a:p>
            <a:pPr marL="457200" indent="-457200">
              <a:buFont typeface="Arial" panose="020B0604020202020204" pitchFamily="34" charset="0"/>
              <a:buChar char="•"/>
            </a:pPr>
            <a:endParaRPr lang="en-GB" dirty="0">
              <a:solidFill>
                <a:schemeClr val="tx1"/>
              </a:solidFill>
            </a:endParaRPr>
          </a:p>
          <a:p>
            <a:endParaRPr lang="en-US" dirty="0"/>
          </a:p>
        </p:txBody>
      </p:sp>
      <p:pic>
        <p:nvPicPr>
          <p:cNvPr id="2" name="Picture 1">
            <a:extLst>
              <a:ext uri="{FF2B5EF4-FFF2-40B4-BE49-F238E27FC236}">
                <a16:creationId xmlns:a16="http://schemas.microsoft.com/office/drawing/2014/main" id="{D074D2A6-25BD-FB4C-9CBE-0B9C7D753363}"/>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a14:imgEffect>
                      <a14:brightnessContrast contrast="100000"/>
                    </a14:imgEffect>
                  </a14:imgLayer>
                </a14:imgProps>
              </a:ext>
            </a:extLst>
          </a:blip>
          <a:srcRect l="17659" r="11891" b="7707"/>
          <a:stretch/>
        </p:blipFill>
        <p:spPr>
          <a:xfrm>
            <a:off x="972706" y="1919218"/>
            <a:ext cx="1060978" cy="1499333"/>
          </a:xfrm>
          <a:prstGeom prst="rect">
            <a:avLst/>
          </a:prstGeom>
        </p:spPr>
      </p:pic>
      <p:pic>
        <p:nvPicPr>
          <p:cNvPr id="4" name="Picture 3">
            <a:extLst>
              <a:ext uri="{FF2B5EF4-FFF2-40B4-BE49-F238E27FC236}">
                <a16:creationId xmlns:a16="http://schemas.microsoft.com/office/drawing/2014/main" id="{82BF76DF-5881-4B4E-839D-53633C3357F8}"/>
              </a:ext>
            </a:extLst>
          </p:cNvPr>
          <p:cNvPicPr>
            <a:picLocks noChangeAspect="1"/>
          </p:cNvPicPr>
          <p:nvPr/>
        </p:nvPicPr>
        <p:blipFill>
          <a:blip r:embed="rId4">
            <a:duotone>
              <a:schemeClr val="accent1">
                <a:shade val="45000"/>
                <a:satMod val="135000"/>
              </a:schemeClr>
              <a:prstClr val="white"/>
            </a:duotone>
          </a:blip>
          <a:stretch>
            <a:fillRect/>
          </a:stretch>
        </p:blipFill>
        <p:spPr>
          <a:xfrm>
            <a:off x="6914765" y="2089083"/>
            <a:ext cx="1029615" cy="1031716"/>
          </a:xfrm>
          <a:prstGeom prst="rect">
            <a:avLst/>
          </a:prstGeom>
        </p:spPr>
      </p:pic>
      <p:sp>
        <p:nvSpPr>
          <p:cNvPr id="8" name="TextBox 7">
            <a:extLst>
              <a:ext uri="{FF2B5EF4-FFF2-40B4-BE49-F238E27FC236}">
                <a16:creationId xmlns:a16="http://schemas.microsoft.com/office/drawing/2014/main" id="{07588928-BF27-9B4C-A847-FEC2A145424F}"/>
              </a:ext>
            </a:extLst>
          </p:cNvPr>
          <p:cNvSpPr txBox="1"/>
          <p:nvPr/>
        </p:nvSpPr>
        <p:spPr>
          <a:xfrm>
            <a:off x="553080" y="3299891"/>
            <a:ext cx="1771432" cy="523220"/>
          </a:xfrm>
          <a:prstGeom prst="rect">
            <a:avLst/>
          </a:prstGeom>
          <a:noFill/>
        </p:spPr>
        <p:txBody>
          <a:bodyPr wrap="square" rtlCol="0">
            <a:spAutoFit/>
          </a:bodyPr>
          <a:lstStyle/>
          <a:p>
            <a:r>
              <a:rPr lang="en-GB" sz="2800" b="1" dirty="0"/>
              <a:t>Removed</a:t>
            </a:r>
            <a:endParaRPr lang="en-US" sz="2800" b="1" dirty="0"/>
          </a:p>
        </p:txBody>
      </p:sp>
      <p:sp>
        <p:nvSpPr>
          <p:cNvPr id="12" name="Text Placeholder 4">
            <a:extLst>
              <a:ext uri="{FF2B5EF4-FFF2-40B4-BE49-F238E27FC236}">
                <a16:creationId xmlns:a16="http://schemas.microsoft.com/office/drawing/2014/main" id="{7C0E4156-C6FC-BA4E-BA94-2F1D029EB156}"/>
              </a:ext>
            </a:extLst>
          </p:cNvPr>
          <p:cNvSpPr txBox="1">
            <a:spLocks/>
          </p:cNvSpPr>
          <p:nvPr/>
        </p:nvSpPr>
        <p:spPr>
          <a:xfrm>
            <a:off x="8095517" y="1995372"/>
            <a:ext cx="3197098" cy="2846357"/>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GB" sz="3200" dirty="0">
                <a:solidFill>
                  <a:schemeClr val="tx1"/>
                </a:solidFill>
              </a:rPr>
              <a:t>WAP values of 100 with -105 </a:t>
            </a:r>
          </a:p>
          <a:p>
            <a:pPr marL="457200" indent="-457200">
              <a:buFont typeface="Arial" panose="020B0604020202020204" pitchFamily="34" charset="0"/>
              <a:buChar char="•"/>
            </a:pPr>
            <a:endParaRPr lang="en-GB" dirty="0">
              <a:solidFill>
                <a:schemeClr val="tx1"/>
              </a:solidFill>
            </a:endParaRPr>
          </a:p>
          <a:p>
            <a:endParaRPr lang="en-US" dirty="0"/>
          </a:p>
        </p:txBody>
      </p:sp>
      <p:sp>
        <p:nvSpPr>
          <p:cNvPr id="13" name="TextBox 12">
            <a:extLst>
              <a:ext uri="{FF2B5EF4-FFF2-40B4-BE49-F238E27FC236}">
                <a16:creationId xmlns:a16="http://schemas.microsoft.com/office/drawing/2014/main" id="{6D523FD6-AA84-8642-995B-DB7C739FCC3C}"/>
              </a:ext>
            </a:extLst>
          </p:cNvPr>
          <p:cNvSpPr txBox="1"/>
          <p:nvPr/>
        </p:nvSpPr>
        <p:spPr>
          <a:xfrm>
            <a:off x="6680986" y="3217051"/>
            <a:ext cx="2208241" cy="523220"/>
          </a:xfrm>
          <a:prstGeom prst="rect">
            <a:avLst/>
          </a:prstGeom>
          <a:noFill/>
        </p:spPr>
        <p:txBody>
          <a:bodyPr wrap="square" rtlCol="0">
            <a:spAutoFit/>
          </a:bodyPr>
          <a:lstStyle/>
          <a:p>
            <a:r>
              <a:rPr lang="en-GB" sz="2800" b="1" dirty="0"/>
              <a:t>Replaced</a:t>
            </a:r>
            <a:endParaRPr lang="en-US" sz="2800" b="1" dirty="0"/>
          </a:p>
        </p:txBody>
      </p:sp>
    </p:spTree>
    <p:extLst>
      <p:ext uri="{BB962C8B-B14F-4D97-AF65-F5344CB8AC3E}">
        <p14:creationId xmlns:p14="http://schemas.microsoft.com/office/powerpoint/2010/main" val="18960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Predicting the building</a:t>
            </a:r>
          </a:p>
        </p:txBody>
      </p:sp>
      <p:sp>
        <p:nvSpPr>
          <p:cNvPr id="7" name="Text Placeholder 3">
            <a:extLst>
              <a:ext uri="{FF2B5EF4-FFF2-40B4-BE49-F238E27FC236}">
                <a16:creationId xmlns:a16="http://schemas.microsoft.com/office/drawing/2014/main" id="{0175B5DF-F003-474D-9F0C-D56BC7AF7CCE}"/>
              </a:ext>
            </a:extLst>
          </p:cNvPr>
          <p:cNvSpPr>
            <a:spLocks noGrp="1"/>
          </p:cNvSpPr>
          <p:nvPr>
            <p:ph type="body" idx="1"/>
          </p:nvPr>
        </p:nvSpPr>
        <p:spPr>
          <a:xfrm>
            <a:off x="838509" y="1622014"/>
            <a:ext cx="3444734" cy="704091"/>
          </a:xfrm>
        </p:spPr>
        <p:txBody>
          <a:bodyPr>
            <a:noAutofit/>
          </a:bodyPr>
          <a:lstStyle/>
          <a:p>
            <a:r>
              <a:rPr lang="en-GB" sz="2400" dirty="0"/>
              <a:t> </a:t>
            </a:r>
          </a:p>
        </p:txBody>
      </p:sp>
      <p:pic>
        <p:nvPicPr>
          <p:cNvPr id="12" name="Picture 11">
            <a:extLst>
              <a:ext uri="{FF2B5EF4-FFF2-40B4-BE49-F238E27FC236}">
                <a16:creationId xmlns:a16="http://schemas.microsoft.com/office/drawing/2014/main" id="{BB32ED75-774D-FA4A-9D49-1161E4C956A8}"/>
              </a:ext>
            </a:extLst>
          </p:cNvPr>
          <p:cNvPicPr>
            <a:picLocks noChangeAspect="1"/>
          </p:cNvPicPr>
          <p:nvPr/>
        </p:nvPicPr>
        <p:blipFill rotWithShape="1">
          <a:blip r:embed="rId3">
            <a:duotone>
              <a:schemeClr val="bg2">
                <a:shade val="45000"/>
                <a:satMod val="135000"/>
              </a:schemeClr>
              <a:prstClr val="white"/>
            </a:duotone>
          </a:blip>
          <a:srcRect l="18546" t="9122" r="40514" b="10264"/>
          <a:stretch/>
        </p:blipFill>
        <p:spPr>
          <a:xfrm>
            <a:off x="7849442" y="2643557"/>
            <a:ext cx="1315453" cy="2037347"/>
          </a:xfrm>
          <a:prstGeom prst="rect">
            <a:avLst/>
          </a:prstGeom>
          <a:ln>
            <a:noFill/>
          </a:ln>
        </p:spPr>
      </p:pic>
      <p:pic>
        <p:nvPicPr>
          <p:cNvPr id="17" name="Picture 16">
            <a:extLst>
              <a:ext uri="{FF2B5EF4-FFF2-40B4-BE49-F238E27FC236}">
                <a16:creationId xmlns:a16="http://schemas.microsoft.com/office/drawing/2014/main" id="{026B368C-9FCB-BA49-A97C-24FC514903C2}"/>
              </a:ext>
            </a:extLst>
          </p:cNvPr>
          <p:cNvPicPr>
            <a:picLocks noChangeAspect="1"/>
          </p:cNvPicPr>
          <p:nvPr/>
        </p:nvPicPr>
        <p:blipFill>
          <a:blip r:embed="rId4"/>
          <a:stretch>
            <a:fillRect/>
          </a:stretch>
        </p:blipFill>
        <p:spPr>
          <a:xfrm>
            <a:off x="838508" y="2467649"/>
            <a:ext cx="2738882" cy="1989074"/>
          </a:xfrm>
          <a:prstGeom prst="rect">
            <a:avLst/>
          </a:prstGeom>
        </p:spPr>
      </p:pic>
      <p:sp>
        <p:nvSpPr>
          <p:cNvPr id="18" name="TextBox 17">
            <a:extLst>
              <a:ext uri="{FF2B5EF4-FFF2-40B4-BE49-F238E27FC236}">
                <a16:creationId xmlns:a16="http://schemas.microsoft.com/office/drawing/2014/main" id="{0D021646-F2EC-AC4F-8A30-B83778727747}"/>
              </a:ext>
            </a:extLst>
          </p:cNvPr>
          <p:cNvSpPr txBox="1"/>
          <p:nvPr/>
        </p:nvSpPr>
        <p:spPr>
          <a:xfrm>
            <a:off x="4721336" y="2931795"/>
            <a:ext cx="2027940" cy="1384995"/>
          </a:xfrm>
          <a:prstGeom prst="rect">
            <a:avLst/>
          </a:prstGeom>
          <a:noFill/>
        </p:spPr>
        <p:txBody>
          <a:bodyPr wrap="square" rtlCol="0">
            <a:spAutoFit/>
          </a:bodyPr>
          <a:lstStyle/>
          <a:p>
            <a:r>
              <a:rPr lang="en-US" sz="2800" dirty="0"/>
              <a:t>RF and GBM prediction models</a:t>
            </a:r>
          </a:p>
        </p:txBody>
      </p:sp>
      <p:sp>
        <p:nvSpPr>
          <p:cNvPr id="19" name="Right Arrow 18">
            <a:extLst>
              <a:ext uri="{FF2B5EF4-FFF2-40B4-BE49-F238E27FC236}">
                <a16:creationId xmlns:a16="http://schemas.microsoft.com/office/drawing/2014/main" id="{DFE59FFB-F450-1F49-88D4-FE219E9DDBD7}"/>
              </a:ext>
            </a:extLst>
          </p:cNvPr>
          <p:cNvSpPr/>
          <p:nvPr/>
        </p:nvSpPr>
        <p:spPr>
          <a:xfrm>
            <a:off x="3714273" y="3271847"/>
            <a:ext cx="885515"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ADF0518-C290-8147-B8D9-5CB4E7DF66B1}"/>
              </a:ext>
            </a:extLst>
          </p:cNvPr>
          <p:cNvSpPr/>
          <p:nvPr/>
        </p:nvSpPr>
        <p:spPr>
          <a:xfrm>
            <a:off x="6789683" y="3271847"/>
            <a:ext cx="1019352"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0FADAEC-D746-7B49-86EC-AFA74889CB8C}"/>
              </a:ext>
            </a:extLst>
          </p:cNvPr>
          <p:cNvSpPr txBox="1"/>
          <p:nvPr/>
        </p:nvSpPr>
        <p:spPr>
          <a:xfrm>
            <a:off x="1221701" y="1826103"/>
            <a:ext cx="2924422" cy="523220"/>
          </a:xfrm>
          <a:prstGeom prst="rect">
            <a:avLst/>
          </a:prstGeom>
          <a:noFill/>
        </p:spPr>
        <p:txBody>
          <a:bodyPr wrap="square" rtlCol="0">
            <a:spAutoFit/>
          </a:bodyPr>
          <a:lstStyle/>
          <a:p>
            <a:r>
              <a:rPr lang="en-US" sz="2800" dirty="0"/>
              <a:t>Training set</a:t>
            </a:r>
          </a:p>
        </p:txBody>
      </p:sp>
      <p:sp>
        <p:nvSpPr>
          <p:cNvPr id="22" name="TextBox 21">
            <a:extLst>
              <a:ext uri="{FF2B5EF4-FFF2-40B4-BE49-F238E27FC236}">
                <a16:creationId xmlns:a16="http://schemas.microsoft.com/office/drawing/2014/main" id="{66D153ED-D998-0847-A87F-5428EDCF55AF}"/>
              </a:ext>
            </a:extLst>
          </p:cNvPr>
          <p:cNvSpPr txBox="1"/>
          <p:nvPr/>
        </p:nvSpPr>
        <p:spPr>
          <a:xfrm>
            <a:off x="1358821" y="4575049"/>
            <a:ext cx="2924422" cy="523220"/>
          </a:xfrm>
          <a:prstGeom prst="rect">
            <a:avLst/>
          </a:prstGeom>
          <a:noFill/>
        </p:spPr>
        <p:txBody>
          <a:bodyPr wrap="square" rtlCol="0">
            <a:spAutoFit/>
          </a:bodyPr>
          <a:lstStyle/>
          <a:p>
            <a:r>
              <a:rPr lang="en-US" sz="2800" dirty="0"/>
              <a:t>520 WAPs</a:t>
            </a:r>
          </a:p>
        </p:txBody>
      </p:sp>
      <p:sp>
        <p:nvSpPr>
          <p:cNvPr id="24" name="TextBox 23">
            <a:extLst>
              <a:ext uri="{FF2B5EF4-FFF2-40B4-BE49-F238E27FC236}">
                <a16:creationId xmlns:a16="http://schemas.microsoft.com/office/drawing/2014/main" id="{7A14D6F5-8BD5-5F44-B480-033618081530}"/>
              </a:ext>
            </a:extLst>
          </p:cNvPr>
          <p:cNvSpPr txBox="1"/>
          <p:nvPr/>
        </p:nvSpPr>
        <p:spPr>
          <a:xfrm>
            <a:off x="8330332" y="1145528"/>
            <a:ext cx="3270669" cy="1384995"/>
          </a:xfrm>
          <a:prstGeom prst="rect">
            <a:avLst/>
          </a:prstGeom>
          <a:noFill/>
        </p:spPr>
        <p:txBody>
          <a:bodyPr wrap="square" rtlCol="0">
            <a:spAutoFit/>
          </a:bodyPr>
          <a:lstStyle/>
          <a:p>
            <a:r>
              <a:rPr lang="en-US" sz="2800" dirty="0"/>
              <a:t>Model applied to the validation set to predict the building</a:t>
            </a:r>
          </a:p>
        </p:txBody>
      </p:sp>
      <p:pic>
        <p:nvPicPr>
          <p:cNvPr id="26" name="Picture 25">
            <a:extLst>
              <a:ext uri="{FF2B5EF4-FFF2-40B4-BE49-F238E27FC236}">
                <a16:creationId xmlns:a16="http://schemas.microsoft.com/office/drawing/2014/main" id="{1B9E30B2-808C-AF44-9A68-635CE7722B13}"/>
              </a:ext>
            </a:extLst>
          </p:cNvPr>
          <p:cNvPicPr>
            <a:picLocks noChangeAspect="1"/>
          </p:cNvPicPr>
          <p:nvPr/>
        </p:nvPicPr>
        <p:blipFill rotWithShape="1">
          <a:blip r:embed="rId3">
            <a:duotone>
              <a:schemeClr val="accent1">
                <a:shade val="45000"/>
                <a:satMod val="135000"/>
              </a:schemeClr>
              <a:prstClr val="white"/>
            </a:duotone>
          </a:blip>
          <a:srcRect l="18546" t="9122" r="40514" b="10264"/>
          <a:stretch/>
        </p:blipFill>
        <p:spPr>
          <a:xfrm>
            <a:off x="9164895" y="2609519"/>
            <a:ext cx="1315453" cy="2037347"/>
          </a:xfrm>
          <a:prstGeom prst="rect">
            <a:avLst/>
          </a:prstGeom>
          <a:ln>
            <a:noFill/>
          </a:ln>
        </p:spPr>
      </p:pic>
      <p:pic>
        <p:nvPicPr>
          <p:cNvPr id="27" name="Picture 26">
            <a:extLst>
              <a:ext uri="{FF2B5EF4-FFF2-40B4-BE49-F238E27FC236}">
                <a16:creationId xmlns:a16="http://schemas.microsoft.com/office/drawing/2014/main" id="{2D00A9C0-A22D-344B-9F3B-AE08DBBAB375}"/>
              </a:ext>
            </a:extLst>
          </p:cNvPr>
          <p:cNvPicPr>
            <a:picLocks noChangeAspect="1"/>
          </p:cNvPicPr>
          <p:nvPr/>
        </p:nvPicPr>
        <p:blipFill rotWithShape="1">
          <a:blip r:embed="rId3">
            <a:duotone>
              <a:schemeClr val="accent2">
                <a:shade val="45000"/>
                <a:satMod val="135000"/>
              </a:schemeClr>
              <a:prstClr val="white"/>
            </a:duotone>
          </a:blip>
          <a:srcRect l="18546" t="9122" r="40514" b="10264"/>
          <a:stretch/>
        </p:blipFill>
        <p:spPr>
          <a:xfrm>
            <a:off x="10495829" y="2609519"/>
            <a:ext cx="1315453" cy="2037347"/>
          </a:xfrm>
          <a:prstGeom prst="rect">
            <a:avLst/>
          </a:prstGeom>
          <a:ln>
            <a:noFill/>
          </a:ln>
        </p:spPr>
      </p:pic>
      <p:sp>
        <p:nvSpPr>
          <p:cNvPr id="2" name="TextBox 1">
            <a:extLst>
              <a:ext uri="{FF2B5EF4-FFF2-40B4-BE49-F238E27FC236}">
                <a16:creationId xmlns:a16="http://schemas.microsoft.com/office/drawing/2014/main" id="{4E02708E-7346-1248-8A49-E048EDAFCFB4}"/>
              </a:ext>
            </a:extLst>
          </p:cNvPr>
          <p:cNvSpPr txBox="1"/>
          <p:nvPr/>
        </p:nvSpPr>
        <p:spPr>
          <a:xfrm>
            <a:off x="10641862" y="4804858"/>
            <a:ext cx="1352389" cy="369332"/>
          </a:xfrm>
          <a:prstGeom prst="rect">
            <a:avLst/>
          </a:prstGeom>
          <a:noFill/>
        </p:spPr>
        <p:txBody>
          <a:bodyPr wrap="square" rtlCol="0">
            <a:spAutoFit/>
          </a:bodyPr>
          <a:lstStyle/>
          <a:p>
            <a:r>
              <a:rPr lang="en-US" dirty="0"/>
              <a:t>Building 2</a:t>
            </a:r>
          </a:p>
        </p:txBody>
      </p:sp>
      <p:sp>
        <p:nvSpPr>
          <p:cNvPr id="16" name="TextBox 15">
            <a:extLst>
              <a:ext uri="{FF2B5EF4-FFF2-40B4-BE49-F238E27FC236}">
                <a16:creationId xmlns:a16="http://schemas.microsoft.com/office/drawing/2014/main" id="{14867E98-1420-B04A-8D7F-0ADB2D74FE53}"/>
              </a:ext>
            </a:extLst>
          </p:cNvPr>
          <p:cNvSpPr txBox="1"/>
          <p:nvPr/>
        </p:nvSpPr>
        <p:spPr>
          <a:xfrm>
            <a:off x="9289473" y="4804858"/>
            <a:ext cx="1352389" cy="369332"/>
          </a:xfrm>
          <a:prstGeom prst="rect">
            <a:avLst/>
          </a:prstGeom>
          <a:noFill/>
        </p:spPr>
        <p:txBody>
          <a:bodyPr wrap="square" rtlCol="0">
            <a:spAutoFit/>
          </a:bodyPr>
          <a:lstStyle/>
          <a:p>
            <a:r>
              <a:rPr lang="en-US" dirty="0"/>
              <a:t>Building 1</a:t>
            </a:r>
          </a:p>
        </p:txBody>
      </p:sp>
      <p:sp>
        <p:nvSpPr>
          <p:cNvPr id="25" name="TextBox 24">
            <a:extLst>
              <a:ext uri="{FF2B5EF4-FFF2-40B4-BE49-F238E27FC236}">
                <a16:creationId xmlns:a16="http://schemas.microsoft.com/office/drawing/2014/main" id="{82D06AC6-A33E-E849-8E72-526EBFADA3BD}"/>
              </a:ext>
            </a:extLst>
          </p:cNvPr>
          <p:cNvSpPr txBox="1"/>
          <p:nvPr/>
        </p:nvSpPr>
        <p:spPr>
          <a:xfrm>
            <a:off x="7982784" y="4804858"/>
            <a:ext cx="1352389" cy="369332"/>
          </a:xfrm>
          <a:prstGeom prst="rect">
            <a:avLst/>
          </a:prstGeom>
          <a:noFill/>
        </p:spPr>
        <p:txBody>
          <a:bodyPr wrap="square" rtlCol="0">
            <a:spAutoFit/>
          </a:bodyPr>
          <a:lstStyle/>
          <a:p>
            <a:r>
              <a:rPr lang="en-US" dirty="0"/>
              <a:t>Building 0</a:t>
            </a:r>
          </a:p>
        </p:txBody>
      </p:sp>
    </p:spTree>
    <p:extLst>
      <p:ext uri="{BB962C8B-B14F-4D97-AF65-F5344CB8AC3E}">
        <p14:creationId xmlns:p14="http://schemas.microsoft.com/office/powerpoint/2010/main" val="10288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p:bldP spid="24" grpId="0"/>
      <p:bldP spid="2" grpId="0"/>
      <p:bldP spid="16" grpId="0"/>
      <p:bldP spid="16" grpId="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Accuracy of the models: predictions compared to the known buildings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3842611934"/>
              </p:ext>
            </p:extLst>
          </p:nvPr>
        </p:nvGraphicFramePr>
        <p:xfrm>
          <a:off x="1627684" y="1728143"/>
          <a:ext cx="8694186" cy="3743847"/>
        </p:xfrm>
        <a:graphic>
          <a:graphicData uri="http://schemas.openxmlformats.org/drawingml/2006/table">
            <a:tbl>
              <a:tblPr firstRow="1" bandRow="1">
                <a:tableStyleId>{073A0DAA-6AF3-43AB-8588-CEC1D06C72B9}</a:tableStyleId>
              </a:tblPr>
              <a:tblGrid>
                <a:gridCol w="2888898">
                  <a:extLst>
                    <a:ext uri="{9D8B030D-6E8A-4147-A177-3AD203B41FA5}">
                      <a16:colId xmlns:a16="http://schemas.microsoft.com/office/drawing/2014/main" val="3758699943"/>
                    </a:ext>
                  </a:extLst>
                </a:gridCol>
                <a:gridCol w="2907226">
                  <a:extLst>
                    <a:ext uri="{9D8B030D-6E8A-4147-A177-3AD203B41FA5}">
                      <a16:colId xmlns:a16="http://schemas.microsoft.com/office/drawing/2014/main" val="2930119144"/>
                    </a:ext>
                  </a:extLst>
                </a:gridCol>
                <a:gridCol w="2898062">
                  <a:extLst>
                    <a:ext uri="{9D8B030D-6E8A-4147-A177-3AD203B41FA5}">
                      <a16:colId xmlns:a16="http://schemas.microsoft.com/office/drawing/2014/main" val="4034641612"/>
                    </a:ext>
                  </a:extLst>
                </a:gridCol>
              </a:tblGrid>
              <a:tr h="1247949">
                <a:tc>
                  <a:txBody>
                    <a:bodyPr/>
                    <a:lstStyle/>
                    <a:p>
                      <a:endParaRPr lang="en-US" dirty="0"/>
                    </a:p>
                  </a:txBody>
                  <a:tcPr/>
                </a:tc>
                <a:tc>
                  <a:txBody>
                    <a:bodyPr/>
                    <a:lstStyle/>
                    <a:p>
                      <a:pPr algn="ctr"/>
                      <a:r>
                        <a:rPr lang="en-US" sz="4000" dirty="0"/>
                        <a:t>Accuracy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Kappa</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980973574"/>
                  </a:ext>
                </a:extLst>
              </a:tr>
              <a:tr h="1247949">
                <a:tc>
                  <a:txBody>
                    <a:bodyPr/>
                    <a:lstStyle/>
                    <a:p>
                      <a:pPr algn="ctr"/>
                      <a:r>
                        <a:rPr lang="en-US" sz="3600" dirty="0"/>
                        <a:t>RF</a:t>
                      </a:r>
                    </a:p>
                  </a:txBody>
                  <a:tcPr anchor="ctr"/>
                </a:tc>
                <a:tc>
                  <a:txBody>
                    <a:bodyPr/>
                    <a:lstStyle/>
                    <a:p>
                      <a:pPr algn="ctr"/>
                      <a:r>
                        <a:rPr lang="en-GB" sz="3600" kern="1200" dirty="0">
                          <a:solidFill>
                            <a:schemeClr val="dk1"/>
                          </a:solidFill>
                          <a:effectLst/>
                          <a:latin typeface="+mn-lt"/>
                          <a:ea typeface="+mn-ea"/>
                          <a:cs typeface="+mn-cs"/>
                        </a:rPr>
                        <a:t>0.9964</a:t>
                      </a:r>
                      <a:r>
                        <a:rPr lang="en-GB" sz="3600" dirty="0">
                          <a:effectLst/>
                        </a:rPr>
                        <a:t> </a:t>
                      </a:r>
                      <a:endParaRPr lang="en-US" sz="3600" dirty="0"/>
                    </a:p>
                  </a:txBody>
                  <a:tcPr anchor="ctr"/>
                </a:tc>
                <a:tc>
                  <a:txBody>
                    <a:bodyPr/>
                    <a:lstStyle/>
                    <a:p>
                      <a:pPr algn="ctr"/>
                      <a:r>
                        <a:rPr lang="en-GB" sz="3600" kern="1200" dirty="0">
                          <a:solidFill>
                            <a:schemeClr val="dk1"/>
                          </a:solidFill>
                          <a:effectLst/>
                          <a:latin typeface="+mn-lt"/>
                          <a:ea typeface="+mn-ea"/>
                          <a:cs typeface="+mn-cs"/>
                        </a:rPr>
                        <a:t>0.9943</a:t>
                      </a:r>
                      <a:r>
                        <a:rPr lang="en-GB" sz="3600" dirty="0">
                          <a:effectLst/>
                        </a:rPr>
                        <a:t> </a:t>
                      </a:r>
                      <a:endParaRPr lang="en-US" sz="3600" dirty="0"/>
                    </a:p>
                  </a:txBody>
                  <a:tcPr anchor="ctr"/>
                </a:tc>
                <a:extLst>
                  <a:ext uri="{0D108BD9-81ED-4DB2-BD59-A6C34878D82A}">
                    <a16:rowId xmlns:a16="http://schemas.microsoft.com/office/drawing/2014/main" val="2098088073"/>
                  </a:ext>
                </a:extLst>
              </a:tr>
              <a:tr h="1247949">
                <a:tc>
                  <a:txBody>
                    <a:bodyPr/>
                    <a:lstStyle/>
                    <a:p>
                      <a:pPr algn="ctr"/>
                      <a:r>
                        <a:rPr lang="en-US" sz="3600" dirty="0"/>
                        <a:t>GBM</a:t>
                      </a:r>
                    </a:p>
                  </a:txBody>
                  <a:tcPr anchor="ctr"/>
                </a:tc>
                <a:tc>
                  <a:txBody>
                    <a:bodyPr/>
                    <a:lstStyle/>
                    <a:p>
                      <a:pPr algn="ctr"/>
                      <a:r>
                        <a:rPr lang="en-GB" sz="3600" kern="1200" dirty="0">
                          <a:solidFill>
                            <a:schemeClr val="dk1"/>
                          </a:solidFill>
                          <a:effectLst/>
                          <a:latin typeface="+mn-lt"/>
                          <a:ea typeface="+mn-ea"/>
                          <a:cs typeface="+mn-cs"/>
                        </a:rPr>
                        <a:t>0.970297</a:t>
                      </a:r>
                      <a:r>
                        <a:rPr lang="en-GB" sz="3600" dirty="0">
                          <a:effectLst/>
                        </a:rPr>
                        <a:t> </a:t>
                      </a:r>
                      <a:endParaRPr lang="en-US" sz="3600" dirty="0"/>
                    </a:p>
                  </a:txBody>
                  <a:tcPr anchor="ctr"/>
                </a:tc>
                <a:tc>
                  <a:txBody>
                    <a:bodyPr/>
                    <a:lstStyle/>
                    <a:p>
                      <a:pPr algn="ctr"/>
                      <a:r>
                        <a:rPr lang="en-GB" sz="3600" kern="1200" dirty="0">
                          <a:solidFill>
                            <a:schemeClr val="dk1"/>
                          </a:solidFill>
                          <a:effectLst/>
                          <a:latin typeface="+mn-lt"/>
                          <a:ea typeface="+mn-ea"/>
                          <a:cs typeface="+mn-cs"/>
                        </a:rPr>
                        <a:t>0.953413</a:t>
                      </a:r>
                      <a:r>
                        <a:rPr lang="en-GB" sz="3200" dirty="0">
                          <a:effectLst/>
                        </a:rPr>
                        <a:t> </a:t>
                      </a:r>
                      <a:endParaRPr lang="en-US" sz="3200" dirty="0"/>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6FB63082-8922-084B-B618-FFC80A03346B}"/>
              </a:ext>
            </a:extLst>
          </p:cNvPr>
          <p:cNvSpPr/>
          <p:nvPr/>
        </p:nvSpPr>
        <p:spPr>
          <a:xfrm>
            <a:off x="482046" y="2809873"/>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5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1660</Words>
  <Application>Microsoft Macintosh PowerPoint</Application>
  <PresentationFormat>Widescreen</PresentationFormat>
  <Paragraphs>535</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Tahoma</vt:lpstr>
      <vt:lpstr>Wingdings</vt:lpstr>
      <vt:lpstr>Office Theme</vt:lpstr>
      <vt:lpstr>PowerPoint Presentation</vt:lpstr>
      <vt:lpstr>Objective</vt:lpstr>
      <vt:lpstr>Recommendation</vt:lpstr>
      <vt:lpstr>Limitations of wifi fingerprinting</vt:lpstr>
      <vt:lpstr>Overview</vt:lpstr>
      <vt:lpstr>Overview</vt:lpstr>
      <vt:lpstr>Dataset investigation: insights applied to training and validation sets</vt:lpstr>
      <vt:lpstr>Predicting the building</vt:lpstr>
      <vt:lpstr>Accuracy of the models: predictions compared to the known buildings in the Validation Set</vt:lpstr>
      <vt:lpstr>Predicting the building: confusion matrices</vt:lpstr>
      <vt:lpstr>Predicting the floor</vt:lpstr>
      <vt:lpstr>Accuracy of the models: predictions compared to the known floors in the Validation Set</vt:lpstr>
      <vt:lpstr>Predicting the floors in Building 2: confusion matrixes</vt:lpstr>
      <vt:lpstr>Predicting the longitude</vt:lpstr>
      <vt:lpstr>Accuracy of the models: predictions validated against the known longitude in the Validation Set</vt:lpstr>
      <vt:lpstr>Predicting the latitude</vt:lpstr>
      <vt:lpstr>Accuracy of the models: predictions validated against the known latitude in the Validation Set</vt:lpstr>
      <vt:lpstr>Longitude &amp; latitude predictions: errors</vt:lpstr>
      <vt:lpstr>Latitude predictions: errors plotted against longitude and latitude</vt:lpstr>
      <vt:lpstr>Building 2: the model assigned the outliers to Building 2 but they should have been in Building 0 and 1</vt:lpstr>
      <vt:lpstr>Conclusions</vt:lpstr>
      <vt:lpstr>Next steps</vt:lpstr>
      <vt:lpstr>PowerPoint Presentation</vt:lpstr>
      <vt:lpstr>PowerPoint Presentation</vt:lpstr>
      <vt:lpstr>WAP readings for User 6 and Phone 19</vt:lpstr>
      <vt:lpstr>Predicting the floors in Building 0: confusion matrixes</vt:lpstr>
      <vt:lpstr>Predicting the floors in Building 1: confusion matrixes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cp:lastPrinted>2019-04-24T06:21:41Z</cp:lastPrinted>
  <dcterms:created xsi:type="dcterms:W3CDTF">2019-03-07T13:58:13Z</dcterms:created>
  <dcterms:modified xsi:type="dcterms:W3CDTF">2019-05-28T14:10:38Z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